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95" r:id="rId2"/>
    <p:sldId id="257" r:id="rId3"/>
    <p:sldId id="259" r:id="rId4"/>
    <p:sldId id="258" r:id="rId5"/>
    <p:sldId id="260" r:id="rId6"/>
    <p:sldId id="261" r:id="rId7"/>
    <p:sldId id="263" r:id="rId8"/>
    <p:sldId id="264" r:id="rId9"/>
    <p:sldId id="271" r:id="rId10"/>
    <p:sldId id="272" r:id="rId11"/>
    <p:sldId id="273" r:id="rId12"/>
    <p:sldId id="274" r:id="rId13"/>
    <p:sldId id="265" r:id="rId14"/>
    <p:sldId id="266" r:id="rId15"/>
    <p:sldId id="267"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68"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C22CE6-FAB8-42C3-8572-83AFDBC0CFD2}" v="504" dt="2023-05-15T19:10:01.987"/>
    <p1510:client id="{B5B831F0-49A2-4E04-956D-8EB839926020}" v="3110" dt="2023-05-15T22:22:31.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860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36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0193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7640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732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2127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83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8894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8875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3030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0927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882188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financialexpress.com/lifestyle/health/no-blood-bank-in-63-districts-of-india-govt"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clipart&#10;&#10;Description automatically generated">
            <a:extLst>
              <a:ext uri="{FF2B5EF4-FFF2-40B4-BE49-F238E27FC236}">
                <a16:creationId xmlns:a16="http://schemas.microsoft.com/office/drawing/2014/main" id="{51BB4C98-E61D-6526-A566-A967978C6C15}"/>
              </a:ext>
            </a:extLst>
          </p:cNvPr>
          <p:cNvPicPr>
            <a:picLocks noChangeAspect="1"/>
          </p:cNvPicPr>
          <p:nvPr/>
        </p:nvPicPr>
        <p:blipFill>
          <a:blip r:embed="rId2"/>
          <a:stretch>
            <a:fillRect/>
          </a:stretch>
        </p:blipFill>
        <p:spPr>
          <a:xfrm>
            <a:off x="4118555" y="146229"/>
            <a:ext cx="3665113" cy="1639373"/>
          </a:xfrm>
          <a:prstGeom prst="rect">
            <a:avLst/>
          </a:prstGeom>
        </p:spPr>
      </p:pic>
      <p:sp>
        <p:nvSpPr>
          <p:cNvPr id="3" name="TextBox 2">
            <a:extLst>
              <a:ext uri="{FF2B5EF4-FFF2-40B4-BE49-F238E27FC236}">
                <a16:creationId xmlns:a16="http://schemas.microsoft.com/office/drawing/2014/main" id="{85725C4C-5953-E705-7B99-960B74908559}"/>
              </a:ext>
            </a:extLst>
          </p:cNvPr>
          <p:cNvSpPr txBox="1"/>
          <p:nvPr/>
        </p:nvSpPr>
        <p:spPr>
          <a:xfrm>
            <a:off x="590281" y="2146478"/>
            <a:ext cx="11242183" cy="44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BA5F1746-67DB-F8B2-F7F5-535DB18654E5}"/>
              </a:ext>
            </a:extLst>
          </p:cNvPr>
          <p:cNvSpPr txBox="1"/>
          <p:nvPr/>
        </p:nvSpPr>
        <p:spPr>
          <a:xfrm>
            <a:off x="362218" y="2146478"/>
            <a:ext cx="11430000" cy="4413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C72CE7B1-6DEE-F5F0-CB4D-87E40E23A4AB}"/>
              </a:ext>
            </a:extLst>
          </p:cNvPr>
          <p:cNvSpPr txBox="1"/>
          <p:nvPr/>
        </p:nvSpPr>
        <p:spPr>
          <a:xfrm>
            <a:off x="563451" y="2065985"/>
            <a:ext cx="11255598" cy="45076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2EE965C7-58C7-4FC8-C91F-93863DB62BBE}"/>
              </a:ext>
            </a:extLst>
          </p:cNvPr>
          <p:cNvSpPr txBox="1"/>
          <p:nvPr/>
        </p:nvSpPr>
        <p:spPr>
          <a:xfrm>
            <a:off x="389049" y="2025739"/>
            <a:ext cx="11456830"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latin typeface="Times New Roman"/>
                <a:cs typeface="Times New Roman"/>
              </a:rPr>
              <a:t>DEPARTMENT OF INFORMATION TECHNOLOGY</a:t>
            </a:r>
            <a:endParaRPr lang="en-US" dirty="0">
              <a:latin typeface="Times New Roman"/>
              <a:cs typeface="Times New Roman"/>
            </a:endParaRPr>
          </a:p>
          <a:p>
            <a:pPr algn="ctr"/>
            <a:r>
              <a:rPr lang="en-US" b="1" dirty="0">
                <a:latin typeface="Times New Roman"/>
                <a:cs typeface="Times New Roman"/>
              </a:rPr>
              <a:t>RMD SINHGAD SCHOOL OF ENGINEERING</a:t>
            </a:r>
            <a:endParaRPr lang="en-US" dirty="0">
              <a:latin typeface="Times New Roman"/>
              <a:cs typeface="Times New Roman"/>
            </a:endParaRPr>
          </a:p>
          <a:p>
            <a:pPr algn="ctr"/>
            <a:r>
              <a:rPr lang="en-US" dirty="0">
                <a:latin typeface="Times New Roman"/>
                <a:cs typeface="Times New Roman"/>
              </a:rPr>
              <a:t>WARJE, PUNE-411058</a:t>
            </a:r>
          </a:p>
          <a:p>
            <a:pPr algn="ctr"/>
            <a:r>
              <a:rPr lang="en-US" sz="1400" dirty="0">
                <a:latin typeface="Times New Roman"/>
                <a:ea typeface="Calibri"/>
                <a:cs typeface="Times New Roman"/>
              </a:rPr>
              <a:t>This is to certify that the Project Base Learning Report entitled </a:t>
            </a:r>
          </a:p>
          <a:p>
            <a:pPr algn="ctr"/>
            <a:r>
              <a:rPr lang="en-US" sz="1400" dirty="0">
                <a:solidFill>
                  <a:srgbClr val="FF0000"/>
                </a:solidFill>
                <a:latin typeface="Times New Roman"/>
                <a:ea typeface="Calibri"/>
                <a:cs typeface="Times New Roman"/>
              </a:rPr>
              <a:t> “Data Base Management System ”</a:t>
            </a:r>
          </a:p>
          <a:p>
            <a:pPr algn="ctr"/>
            <a:r>
              <a:rPr lang="en-US" sz="1400" dirty="0">
                <a:latin typeface="Times New Roman"/>
                <a:ea typeface="Calibri"/>
                <a:cs typeface="Times New Roman"/>
              </a:rPr>
              <a:t> Submitted by</a:t>
            </a:r>
          </a:p>
          <a:p>
            <a:pPr algn="ctr"/>
            <a:r>
              <a:rPr lang="en-US" sz="1400" b="1" dirty="0">
                <a:latin typeface="Times New Roman"/>
                <a:ea typeface="Calibri"/>
                <a:cs typeface="Times New Roman"/>
              </a:rPr>
              <a:t>    Name:                                        Roll No./Exam Seat No. :</a:t>
            </a:r>
            <a:r>
              <a:rPr lang="en-US" sz="1400" dirty="0">
                <a:latin typeface="Calibri"/>
                <a:ea typeface="Calibri"/>
                <a:cs typeface="Calibri"/>
              </a:rPr>
              <a:t> </a:t>
            </a:r>
            <a:endParaRPr lang="en-US" sz="1400" dirty="0">
              <a:latin typeface="Times New Roman"/>
              <a:ea typeface="Calibri"/>
              <a:cs typeface="Times New Roman"/>
            </a:endParaRPr>
          </a:p>
          <a:p>
            <a:pPr algn="ctr"/>
            <a:r>
              <a:rPr lang="en-US" sz="1400" dirty="0">
                <a:latin typeface="Times New Roman"/>
                <a:ea typeface="Calibri"/>
                <a:cs typeface="Times New Roman"/>
              </a:rPr>
              <a:t>    Samrudhi  Manchekar                             S191028543</a:t>
            </a:r>
          </a:p>
          <a:p>
            <a:endParaRPr lang="en-US" sz="1400" dirty="0">
              <a:latin typeface="Times New Roman"/>
              <a:ea typeface="Calibri"/>
              <a:cs typeface="Times New Roman"/>
            </a:endParaRPr>
          </a:p>
          <a:p>
            <a:r>
              <a:rPr lang="en-US" sz="1400" dirty="0">
                <a:latin typeface="Times New Roman"/>
                <a:ea typeface="Calibri"/>
                <a:cs typeface="Times New Roman"/>
              </a:rPr>
              <a:t> is a Bonafide work carried out by him/her under the supervision of Prof. Shivai Aher and it is submitted towards the partial fulfillment of the requirement for S.E (Information Technology) – 2019 course of Savitribai Phule Pune University, Pune in the academic year 2020-2021.</a:t>
            </a:r>
          </a:p>
          <a:p>
            <a:pPr algn="ctr"/>
            <a:endParaRPr lang="en-US" sz="1400" dirty="0">
              <a:latin typeface="Times New Roman"/>
              <a:ea typeface="Calibri"/>
              <a:cs typeface="Times New Roman"/>
            </a:endParaRPr>
          </a:p>
          <a:p>
            <a:pPr algn="ctr"/>
            <a:endParaRPr lang="en-US" sz="1400" dirty="0">
              <a:latin typeface="Times New Roman"/>
              <a:ea typeface="Calibri"/>
              <a:cs typeface="Times New Roman"/>
            </a:endParaRPr>
          </a:p>
          <a:p>
            <a:pPr algn="ctr"/>
            <a:r>
              <a:rPr lang="en-US" sz="1400" dirty="0">
                <a:latin typeface="Times New Roman"/>
                <a:ea typeface="Calibri"/>
                <a:cs typeface="Times New Roman"/>
              </a:rPr>
              <a:t> </a:t>
            </a:r>
          </a:p>
          <a:p>
            <a:pPr algn="ctr"/>
            <a:r>
              <a:rPr lang="en-US" sz="1400" dirty="0">
                <a:latin typeface="Times New Roman"/>
                <a:ea typeface="Calibri"/>
                <a:cs typeface="Times New Roman"/>
              </a:rPr>
              <a:t> (</a:t>
            </a:r>
            <a:r>
              <a:rPr lang="en-US" sz="1400" dirty="0" err="1">
                <a:latin typeface="Times New Roman"/>
                <a:ea typeface="Calibri"/>
                <a:cs typeface="Times New Roman"/>
              </a:rPr>
              <a:t>Prof.Shivai</a:t>
            </a:r>
            <a:r>
              <a:rPr lang="en-US" sz="1400" dirty="0">
                <a:latin typeface="Times New Roman"/>
                <a:ea typeface="Calibri"/>
                <a:cs typeface="Times New Roman"/>
              </a:rPr>
              <a:t> Aher)</a:t>
            </a:r>
            <a:r>
              <a:rPr lang="en-US" sz="1400" dirty="0">
                <a:latin typeface="Calibri"/>
                <a:ea typeface="Calibri"/>
                <a:cs typeface="Calibri"/>
              </a:rPr>
              <a:t> </a:t>
            </a:r>
            <a:r>
              <a:rPr lang="en-US" sz="1400" dirty="0">
                <a:latin typeface="Times New Roman"/>
                <a:ea typeface="Calibri"/>
                <a:cs typeface="Times New Roman"/>
              </a:rPr>
              <a:t>                                                             (Prof. Sweta Kale)                                                                        (Dr. V.V. Dixit)</a:t>
            </a:r>
            <a:endParaRPr lang="en-US" sz="1400" dirty="0">
              <a:latin typeface="Calibri"/>
              <a:ea typeface="Calibri"/>
              <a:cs typeface="Calibri"/>
            </a:endParaRPr>
          </a:p>
          <a:p>
            <a:r>
              <a:rPr lang="en-US" sz="1400" dirty="0">
                <a:latin typeface="Times New Roman"/>
                <a:ea typeface="Calibri"/>
                <a:cs typeface="Times New Roman"/>
              </a:rPr>
              <a:t>                        Project Guide</a:t>
            </a:r>
            <a:r>
              <a:rPr lang="en-US" sz="1400" dirty="0">
                <a:latin typeface="Calibri"/>
                <a:ea typeface="Calibri"/>
                <a:cs typeface="Calibri"/>
              </a:rPr>
              <a:t> </a:t>
            </a:r>
            <a:r>
              <a:rPr lang="en-US" sz="1400" dirty="0">
                <a:latin typeface="Times New Roman"/>
                <a:ea typeface="Calibri"/>
                <a:cs typeface="Times New Roman"/>
              </a:rPr>
              <a:t>                                                                            Head                                                                                      Principal, </a:t>
            </a:r>
            <a:endParaRPr lang="en-US" sz="1400" dirty="0">
              <a:ea typeface="Calibri"/>
              <a:cs typeface="Calibri"/>
            </a:endParaRPr>
          </a:p>
          <a:p>
            <a:pPr algn="ctr"/>
            <a:r>
              <a:rPr lang="en-US" sz="1400" dirty="0">
                <a:latin typeface="Times New Roman"/>
                <a:ea typeface="Calibri"/>
                <a:cs typeface="Times New Roman"/>
              </a:rPr>
              <a:t>  Department of Information Technology                       Department of Information Technology               RMD </a:t>
            </a:r>
            <a:r>
              <a:rPr lang="en-US" sz="1400" dirty="0" err="1">
                <a:latin typeface="Times New Roman"/>
                <a:ea typeface="Calibri"/>
                <a:cs typeface="Times New Roman"/>
              </a:rPr>
              <a:t>Sinhgad</a:t>
            </a:r>
            <a:r>
              <a:rPr lang="en-US" sz="1400" dirty="0">
                <a:latin typeface="Times New Roman"/>
                <a:ea typeface="Calibri"/>
                <a:cs typeface="Times New Roman"/>
              </a:rPr>
              <a:t> School of Engineering Pune – 58</a:t>
            </a:r>
            <a:r>
              <a:rPr lang="en-US" sz="1300" dirty="0">
                <a:latin typeface="Times New Roman"/>
                <a:ea typeface="Calibri"/>
                <a:cs typeface="Times New Roman"/>
              </a:rPr>
              <a:t>        </a:t>
            </a:r>
          </a:p>
          <a:p>
            <a:pPr algn="ctr"/>
            <a:endParaRPr lang="en-US" sz="1400" dirty="0">
              <a:latin typeface="Times New Roman"/>
              <a:ea typeface="Calibri"/>
              <a:cs typeface="Times New Roman"/>
            </a:endParaRPr>
          </a:p>
          <a:p>
            <a:r>
              <a:rPr lang="en-US" sz="1400" dirty="0">
                <a:latin typeface="Times New Roman"/>
                <a:ea typeface="Calibri"/>
                <a:cs typeface="Times New Roman"/>
              </a:rPr>
              <a:t>Place: Pune                                                                                                      Date:</a:t>
            </a:r>
          </a:p>
          <a:p>
            <a:pPr algn="ctr"/>
            <a:endParaRPr lang="en-US" sz="1400" dirty="0">
              <a:latin typeface="Times New Roman"/>
              <a:ea typeface="Calibri"/>
              <a:cs typeface="Times New Roman"/>
            </a:endParaRPr>
          </a:p>
          <a:p>
            <a:endParaRPr lang="en-US" dirty="0">
              <a:ea typeface="Calibri"/>
              <a:cs typeface="Calibri"/>
            </a:endParaRPr>
          </a:p>
        </p:txBody>
      </p:sp>
    </p:spTree>
    <p:extLst>
      <p:ext uri="{BB962C8B-B14F-4D97-AF65-F5344CB8AC3E}">
        <p14:creationId xmlns:p14="http://schemas.microsoft.com/office/powerpoint/2010/main" val="1874259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A2230A-2C1A-2E66-5CE6-71F10E313CD2}"/>
              </a:ext>
            </a:extLst>
          </p:cNvPr>
          <p:cNvSpPr txBox="1"/>
          <p:nvPr/>
        </p:nvSpPr>
        <p:spPr>
          <a:xfrm>
            <a:off x="965915" y="335386"/>
            <a:ext cx="1055799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Client Side</a:t>
            </a:r>
            <a:endParaRPr lang="en-US" sz="2400" dirty="0">
              <a:ea typeface="Calibri" panose="020F0502020204030204"/>
              <a:cs typeface="Calibri" panose="020F0502020204030204"/>
            </a:endParaRPr>
          </a:p>
          <a:p>
            <a:pPr algn="l"/>
            <a:endParaRPr lang="en-US" dirty="0">
              <a:ea typeface="Calibri"/>
              <a:cs typeface="Calibri"/>
            </a:endParaRPr>
          </a:p>
          <a:p>
            <a:endParaRPr lang="en-US" dirty="0">
              <a:ea typeface="Calibri"/>
              <a:cs typeface="Calibri"/>
            </a:endParaRPr>
          </a:p>
        </p:txBody>
      </p:sp>
      <p:graphicFrame>
        <p:nvGraphicFramePr>
          <p:cNvPr id="4" name="Table 3">
            <a:extLst>
              <a:ext uri="{FF2B5EF4-FFF2-40B4-BE49-F238E27FC236}">
                <a16:creationId xmlns:a16="http://schemas.microsoft.com/office/drawing/2014/main" id="{484BC050-10DC-6EE4-37E9-8010D04FF39F}"/>
              </a:ext>
            </a:extLst>
          </p:cNvPr>
          <p:cNvGraphicFramePr>
            <a:graphicFrameLocks noGrp="1"/>
          </p:cNvGraphicFramePr>
          <p:nvPr>
            <p:extLst>
              <p:ext uri="{D42A27DB-BD31-4B8C-83A1-F6EECF244321}">
                <p14:modId xmlns:p14="http://schemas.microsoft.com/office/powerpoint/2010/main" val="810094734"/>
              </p:ext>
            </p:extLst>
          </p:nvPr>
        </p:nvGraphicFramePr>
        <p:xfrm>
          <a:off x="1298619" y="1159098"/>
          <a:ext cx="7945953" cy="2669190"/>
        </p:xfrm>
        <a:graphic>
          <a:graphicData uri="http://schemas.openxmlformats.org/drawingml/2006/table">
            <a:tbl>
              <a:tblPr firstRow="1" bandRow="1">
                <a:tableStyleId>{5C22544A-7EE6-4342-B048-85BDC9FD1C3A}</a:tableStyleId>
              </a:tblPr>
              <a:tblGrid>
                <a:gridCol w="3475783">
                  <a:extLst>
                    <a:ext uri="{9D8B030D-6E8A-4147-A177-3AD203B41FA5}">
                      <a16:colId xmlns:a16="http://schemas.microsoft.com/office/drawing/2014/main" val="1362223935"/>
                    </a:ext>
                  </a:extLst>
                </a:gridCol>
                <a:gridCol w="564070">
                  <a:extLst>
                    <a:ext uri="{9D8B030D-6E8A-4147-A177-3AD203B41FA5}">
                      <a16:colId xmlns:a16="http://schemas.microsoft.com/office/drawing/2014/main" val="3838440474"/>
                    </a:ext>
                  </a:extLst>
                </a:gridCol>
                <a:gridCol w="429188">
                  <a:extLst>
                    <a:ext uri="{9D8B030D-6E8A-4147-A177-3AD203B41FA5}">
                      <a16:colId xmlns:a16="http://schemas.microsoft.com/office/drawing/2014/main" val="3990778885"/>
                    </a:ext>
                  </a:extLst>
                </a:gridCol>
                <a:gridCol w="3476912">
                  <a:extLst>
                    <a:ext uri="{9D8B030D-6E8A-4147-A177-3AD203B41FA5}">
                      <a16:colId xmlns:a16="http://schemas.microsoft.com/office/drawing/2014/main" val="2752858930"/>
                    </a:ext>
                  </a:extLst>
                </a:gridCol>
              </a:tblGrid>
              <a:tr h="395192">
                <a:tc gridSpan="4">
                  <a:txBody>
                    <a:bodyPr/>
                    <a:lstStyle/>
                    <a:p>
                      <a:pPr algn="just">
                        <a:lnSpc>
                          <a:spcPct val="150000"/>
                        </a:lnSpc>
                        <a:spcAft>
                          <a:spcPts val="0"/>
                        </a:spcAft>
                      </a:pPr>
                      <a:r>
                        <a:rPr lang="en-US" sz="1400" dirty="0">
                          <a:effectLst/>
                          <a:latin typeface="Times New Roman"/>
                        </a:rPr>
                        <a:t>Hardware Requirements</a:t>
                      </a:r>
                    </a:p>
                  </a:txBody>
                  <a:tcPr marL="68580" marR="6858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597751"/>
                  </a:ext>
                </a:extLst>
              </a:tr>
              <a:tr h="395192">
                <a:tc>
                  <a:txBody>
                    <a:bodyPr/>
                    <a:lstStyle/>
                    <a:p>
                      <a:pPr algn="just">
                        <a:lnSpc>
                          <a:spcPct val="150000"/>
                        </a:lnSpc>
                        <a:spcAft>
                          <a:spcPts val="0"/>
                        </a:spcAft>
                      </a:pPr>
                      <a:r>
                        <a:rPr lang="en-US" sz="1400" dirty="0">
                          <a:effectLst/>
                          <a:latin typeface="Times New Roman"/>
                        </a:rPr>
                        <a:t>Processor</a:t>
                      </a:r>
                    </a:p>
                  </a:txBody>
                  <a:tcPr marL="68580" marR="68580"/>
                </a:tc>
                <a:tc gridSpan="2">
                  <a:txBody>
                    <a:bodyPr/>
                    <a:lstStyle/>
                    <a:p>
                      <a:pPr algn="just">
                        <a:lnSpc>
                          <a:spcPct val="150000"/>
                        </a:lnSpc>
                        <a:spcAft>
                          <a:spcPts val="0"/>
                        </a:spcAft>
                      </a:pPr>
                      <a:r>
                        <a:rPr lang="en-US" sz="1400" dirty="0">
                          <a:effectLst/>
                          <a:latin typeface="Times New Roman"/>
                        </a:rPr>
                        <a:t>1.9GHz</a:t>
                      </a:r>
                    </a:p>
                  </a:txBody>
                  <a:tcPr marL="68580" marR="68580"/>
                </a:tc>
                <a:tc hMerge="1">
                  <a:txBody>
                    <a:bodyPr/>
                    <a:lstStyle/>
                    <a:p>
                      <a:endParaRPr lang="en-US"/>
                    </a:p>
                  </a:txBody>
                  <a:tcPr/>
                </a:tc>
                <a:tc>
                  <a:txBody>
                    <a:bodyPr/>
                    <a:lstStyle/>
                    <a:p>
                      <a:pPr algn="just">
                        <a:lnSpc>
                          <a:spcPct val="150000"/>
                        </a:lnSpc>
                        <a:spcAft>
                          <a:spcPts val="0"/>
                        </a:spcAft>
                      </a:pPr>
                      <a:r>
                        <a:rPr lang="en-US" sz="1400" dirty="0">
                          <a:effectLst/>
                          <a:latin typeface="Times New Roman"/>
                        </a:rPr>
                        <a:t>20 GB Free Space</a:t>
                      </a:r>
                    </a:p>
                  </a:txBody>
                  <a:tcPr marL="68580" marR="68580"/>
                </a:tc>
                <a:extLst>
                  <a:ext uri="{0D108BD9-81ED-4DB2-BD59-A6C34878D82A}">
                    <a16:rowId xmlns:a16="http://schemas.microsoft.com/office/drawing/2014/main" val="3787413709"/>
                  </a:ext>
                </a:extLst>
              </a:tr>
              <a:tr h="395192">
                <a:tc>
                  <a:txBody>
                    <a:bodyPr/>
                    <a:lstStyle/>
                    <a:p>
                      <a:pPr algn="just">
                        <a:lnSpc>
                          <a:spcPct val="150000"/>
                        </a:lnSpc>
                        <a:spcAft>
                          <a:spcPts val="0"/>
                        </a:spcAft>
                      </a:pPr>
                      <a:r>
                        <a:rPr lang="en-US" sz="1400" dirty="0">
                          <a:effectLst/>
                          <a:latin typeface="Times New Roman"/>
                        </a:rPr>
                        <a:t> Ram</a:t>
                      </a:r>
                    </a:p>
                  </a:txBody>
                  <a:tcPr marL="68580" marR="68580"/>
                </a:tc>
                <a:tc gridSpan="2">
                  <a:txBody>
                    <a:bodyPr/>
                    <a:lstStyle/>
                    <a:p>
                      <a:pPr algn="just">
                        <a:lnSpc>
                          <a:spcPct val="150000"/>
                        </a:lnSpc>
                        <a:spcAft>
                          <a:spcPts val="0"/>
                        </a:spcAft>
                      </a:pPr>
                      <a:r>
                        <a:rPr lang="en-US" sz="1400" dirty="0">
                          <a:effectLst/>
                          <a:latin typeface="Times New Roman"/>
                        </a:rPr>
                        <a:t>1 GB</a:t>
                      </a:r>
                    </a:p>
                  </a:txBody>
                  <a:tcPr marL="68580" marR="68580"/>
                </a:tc>
                <a:tc hMerge="1">
                  <a:txBody>
                    <a:bodyPr/>
                    <a:lstStyle/>
                    <a:p>
                      <a:endParaRPr lang="en-US"/>
                    </a:p>
                  </a:txBody>
                  <a:tcPr/>
                </a:tc>
                <a:tc>
                  <a:txBody>
                    <a:bodyPr/>
                    <a:lstStyle/>
                    <a:p>
                      <a:pPr algn="just">
                        <a:lnSpc>
                          <a:spcPct val="150000"/>
                        </a:lnSpc>
                        <a:spcAft>
                          <a:spcPts val="0"/>
                        </a:spcAft>
                      </a:pPr>
                      <a:endParaRPr lang="en-US" sz="1400" dirty="0">
                        <a:effectLst/>
                        <a:latin typeface="Times New Roman"/>
                      </a:endParaRPr>
                    </a:p>
                  </a:txBody>
                  <a:tcPr marL="68580" marR="68580"/>
                </a:tc>
                <a:extLst>
                  <a:ext uri="{0D108BD9-81ED-4DB2-BD59-A6C34878D82A}">
                    <a16:rowId xmlns:a16="http://schemas.microsoft.com/office/drawing/2014/main" val="44984845"/>
                  </a:ext>
                </a:extLst>
              </a:tr>
              <a:tr h="395192">
                <a:tc gridSpan="4">
                  <a:txBody>
                    <a:bodyPr/>
                    <a:lstStyle/>
                    <a:p>
                      <a:pPr algn="just">
                        <a:lnSpc>
                          <a:spcPct val="150000"/>
                        </a:lnSpc>
                        <a:spcAft>
                          <a:spcPts val="0"/>
                        </a:spcAft>
                      </a:pPr>
                      <a:r>
                        <a:rPr lang="en-US" sz="1400" dirty="0">
                          <a:effectLst/>
                          <a:latin typeface="Times New Roman"/>
                        </a:rPr>
                        <a:t>Software Requirements</a:t>
                      </a:r>
                    </a:p>
                  </a:txBody>
                  <a:tcPr marL="68580" marR="6858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4593319"/>
                  </a:ext>
                </a:extLst>
              </a:tr>
              <a:tr h="691587">
                <a:tc gridSpan="2">
                  <a:txBody>
                    <a:bodyPr/>
                    <a:lstStyle/>
                    <a:p>
                      <a:pPr algn="just">
                        <a:lnSpc>
                          <a:spcPct val="150000"/>
                        </a:lnSpc>
                        <a:spcAft>
                          <a:spcPts val="0"/>
                        </a:spcAft>
                      </a:pPr>
                      <a:r>
                        <a:rPr lang="en-US" sz="1400" dirty="0">
                          <a:effectLst/>
                          <a:latin typeface="Times New Roman"/>
                        </a:rPr>
                        <a:t>Operating System</a:t>
                      </a:r>
                    </a:p>
                  </a:txBody>
                  <a:tcPr marL="68580" marR="68580"/>
                </a:tc>
                <a:tc hMerge="1">
                  <a:txBody>
                    <a:bodyPr/>
                    <a:lstStyle/>
                    <a:p>
                      <a:endParaRPr lang="en-US"/>
                    </a:p>
                  </a:txBody>
                  <a:tcPr/>
                </a:tc>
                <a:tc gridSpan="2">
                  <a:txBody>
                    <a:bodyPr/>
                    <a:lstStyle/>
                    <a:p>
                      <a:pPr algn="just">
                        <a:lnSpc>
                          <a:spcPct val="150000"/>
                        </a:lnSpc>
                        <a:spcAft>
                          <a:spcPts val="0"/>
                        </a:spcAft>
                      </a:pPr>
                      <a:r>
                        <a:rPr lang="en-US" sz="1400" dirty="0">
                          <a:effectLst/>
                          <a:latin typeface="Times New Roman"/>
                        </a:rPr>
                        <a:t>Windows s XP or Any compatible OS</a:t>
                      </a:r>
                    </a:p>
                    <a:p>
                      <a:pPr algn="just">
                        <a:lnSpc>
                          <a:spcPct val="150000"/>
                        </a:lnSpc>
                        <a:spcAft>
                          <a:spcPts val="0"/>
                        </a:spcAft>
                      </a:pPr>
                      <a:endParaRPr lang="en-US" sz="1400" dirty="0">
                        <a:effectLst/>
                        <a:latin typeface="Times New Roman"/>
                      </a:endParaRPr>
                    </a:p>
                  </a:txBody>
                  <a:tcPr marL="68580" marR="68580"/>
                </a:tc>
                <a:tc hMerge="1">
                  <a:txBody>
                    <a:bodyPr/>
                    <a:lstStyle/>
                    <a:p>
                      <a:endParaRPr lang="en-US"/>
                    </a:p>
                  </a:txBody>
                  <a:tcPr/>
                </a:tc>
                <a:extLst>
                  <a:ext uri="{0D108BD9-81ED-4DB2-BD59-A6C34878D82A}">
                    <a16:rowId xmlns:a16="http://schemas.microsoft.com/office/drawing/2014/main" val="303122830"/>
                  </a:ext>
                </a:extLst>
              </a:tr>
              <a:tr h="395192">
                <a:tc gridSpan="2">
                  <a:txBody>
                    <a:bodyPr/>
                    <a:lstStyle/>
                    <a:p>
                      <a:pPr algn="just">
                        <a:lnSpc>
                          <a:spcPct val="150000"/>
                        </a:lnSpc>
                        <a:spcAft>
                          <a:spcPts val="0"/>
                        </a:spcAft>
                      </a:pPr>
                      <a:r>
                        <a:rPr lang="en-US" sz="1400" dirty="0">
                          <a:effectLst/>
                          <a:latin typeface="Times New Roman"/>
                        </a:rPr>
                        <a:t> Web Browser</a:t>
                      </a:r>
                    </a:p>
                  </a:txBody>
                  <a:tcPr marL="68580" marR="68580"/>
                </a:tc>
                <a:tc hMerge="1">
                  <a:txBody>
                    <a:bodyPr/>
                    <a:lstStyle/>
                    <a:p>
                      <a:endParaRPr lang="en-US"/>
                    </a:p>
                  </a:txBody>
                  <a:tcPr/>
                </a:tc>
                <a:tc gridSpan="2">
                  <a:txBody>
                    <a:bodyPr/>
                    <a:lstStyle/>
                    <a:p>
                      <a:pPr algn="just">
                        <a:lnSpc>
                          <a:spcPct val="150000"/>
                        </a:lnSpc>
                        <a:spcAft>
                          <a:spcPts val="0"/>
                        </a:spcAft>
                      </a:pPr>
                      <a:r>
                        <a:rPr lang="en-US" sz="1400" dirty="0">
                          <a:effectLst/>
                          <a:latin typeface="Times New Roman"/>
                        </a:rPr>
                        <a:t>Internet Explorer 5.0 or Any compatible Browser</a:t>
                      </a:r>
                    </a:p>
                  </a:txBody>
                  <a:tcPr marL="68580" marR="68580"/>
                </a:tc>
                <a:tc hMerge="1">
                  <a:txBody>
                    <a:bodyPr/>
                    <a:lstStyle/>
                    <a:p>
                      <a:endParaRPr lang="en-US"/>
                    </a:p>
                  </a:txBody>
                  <a:tcPr/>
                </a:tc>
                <a:extLst>
                  <a:ext uri="{0D108BD9-81ED-4DB2-BD59-A6C34878D82A}">
                    <a16:rowId xmlns:a16="http://schemas.microsoft.com/office/drawing/2014/main" val="1606656917"/>
                  </a:ext>
                </a:extLst>
              </a:tr>
            </a:tbl>
          </a:graphicData>
        </a:graphic>
      </p:graphicFrame>
      <p:sp>
        <p:nvSpPr>
          <p:cNvPr id="5" name="TextBox 4">
            <a:extLst>
              <a:ext uri="{FF2B5EF4-FFF2-40B4-BE49-F238E27FC236}">
                <a16:creationId xmlns:a16="http://schemas.microsoft.com/office/drawing/2014/main" id="{A57B7865-3479-6F31-2FB2-AC0D585F152E}"/>
              </a:ext>
            </a:extLst>
          </p:cNvPr>
          <p:cNvSpPr txBox="1"/>
          <p:nvPr/>
        </p:nvSpPr>
        <p:spPr>
          <a:xfrm>
            <a:off x="1126901" y="3769753"/>
            <a:ext cx="10461401"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latin typeface="Times New Roman"/>
              <a:cs typeface="Times New Roman"/>
            </a:endParaRPr>
          </a:p>
          <a:p>
            <a:r>
              <a:rPr lang="en-US" sz="2000" b="1" dirty="0">
                <a:latin typeface="Times New Roman"/>
                <a:cs typeface="Times New Roman"/>
              </a:rPr>
              <a:t>Functional requirement :</a:t>
            </a:r>
            <a:endParaRPr lang="en-US" sz="2000">
              <a:ea typeface="Calibri"/>
              <a:cs typeface="Calibri"/>
            </a:endParaRPr>
          </a:p>
          <a:p>
            <a:pPr algn="just"/>
            <a:r>
              <a:rPr lang="en-US" sz="2000" dirty="0">
                <a:latin typeface="Times New Roman"/>
                <a:cs typeface="Times New Roman"/>
              </a:rPr>
              <a:t>Each high-level functional requirement corresponds to an instance of use of the system by the user in some way. Each high-level requirement typically involves accepting some data from the user, transforming it to required response, and outputting the response to the user.</a:t>
            </a:r>
            <a:endParaRPr lang="en-US" sz="2000"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913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D0243-E569-438F-F20E-86050325ABC2}"/>
              </a:ext>
            </a:extLst>
          </p:cNvPr>
          <p:cNvSpPr txBox="1"/>
          <p:nvPr/>
        </p:nvSpPr>
        <p:spPr>
          <a:xfrm>
            <a:off x="925669" y="348803"/>
            <a:ext cx="10316514" cy="7663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cs typeface="Times New Roman"/>
              </a:rPr>
              <a:t>Some of the functional requirements which we have tried to gather for our Life Saviour Blood Bank Management System are as:</a:t>
            </a:r>
            <a:endParaRPr lang="en-US" sz="2000" dirty="0">
              <a:latin typeface="Times New Roman"/>
              <a:ea typeface="Calibri"/>
              <a:cs typeface="Times New Roman"/>
            </a:endParaRPr>
          </a:p>
          <a:p>
            <a:pPr marL="1200150" lvl="2" indent="-285750" algn="just">
              <a:buFont typeface="Arial,Sans-Serif"/>
              <a:buChar char="•"/>
            </a:pPr>
            <a:r>
              <a:rPr lang="en-US" sz="2000" dirty="0">
                <a:latin typeface="Times New Roman"/>
                <a:ea typeface="Calibri"/>
                <a:cs typeface="Times New Roman"/>
              </a:rPr>
              <a:t>Donor Table</a:t>
            </a:r>
          </a:p>
          <a:p>
            <a:pPr marL="1200150" lvl="2" indent="-285750" algn="just">
              <a:buFont typeface="Arial,Sans-Serif"/>
              <a:buChar char="•"/>
            </a:pPr>
            <a:r>
              <a:rPr lang="en-US" sz="2000" dirty="0">
                <a:latin typeface="Times New Roman"/>
                <a:ea typeface="Calibri"/>
                <a:cs typeface="Times New Roman"/>
              </a:rPr>
              <a:t>Employee Table</a:t>
            </a:r>
          </a:p>
          <a:p>
            <a:pPr marL="1200150" lvl="2" indent="-285750" algn="just">
              <a:buFont typeface="Arial,Sans-Serif"/>
              <a:buChar char="•"/>
            </a:pPr>
            <a:r>
              <a:rPr lang="en-US" sz="2000" dirty="0">
                <a:latin typeface="Times New Roman"/>
                <a:ea typeface="Calibri"/>
                <a:cs typeface="Times New Roman"/>
              </a:rPr>
              <a:t>Blood Stock Table</a:t>
            </a:r>
          </a:p>
          <a:p>
            <a:pPr marL="1200150" lvl="2" indent="-285750" algn="just">
              <a:buFont typeface="Arial,Sans-Serif"/>
              <a:buChar char="•"/>
            </a:pPr>
            <a:r>
              <a:rPr lang="en-US" sz="2000" dirty="0">
                <a:latin typeface="Times New Roman"/>
                <a:ea typeface="Calibri"/>
                <a:cs typeface="Times New Roman"/>
              </a:rPr>
              <a:t>Seeker Table</a:t>
            </a:r>
          </a:p>
          <a:p>
            <a:pPr marL="1200150" lvl="2" indent="-285750" algn="just">
              <a:buFont typeface="Arial,Sans-Serif"/>
              <a:buChar char="•"/>
            </a:pPr>
            <a:r>
              <a:rPr lang="en-US" sz="2000" dirty="0">
                <a:latin typeface="Times New Roman"/>
                <a:ea typeface="Calibri"/>
                <a:cs typeface="Times New Roman"/>
              </a:rPr>
              <a:t>Hospital Table</a:t>
            </a:r>
            <a:endParaRPr lang="en-US" sz="2000">
              <a:ea typeface="Calibri"/>
              <a:cs typeface="Calibri"/>
            </a:endParaRPr>
          </a:p>
          <a:p>
            <a:pPr algn="just"/>
            <a:r>
              <a:rPr lang="en-US" sz="2000" b="1" dirty="0">
                <a:latin typeface="Times New Roman"/>
                <a:ea typeface="Calibri"/>
                <a:cs typeface="Times New Roman"/>
              </a:rPr>
              <a:t>Non-Functional Requirements:</a:t>
            </a:r>
          </a:p>
          <a:p>
            <a:pPr algn="just"/>
            <a:r>
              <a:rPr lang="en-US" sz="2000" dirty="0">
                <a:latin typeface="Times New Roman"/>
                <a:ea typeface="Calibri"/>
                <a:cs typeface="Times New Roman"/>
              </a:rPr>
              <a:t>Non-Functional requirements are the ones that specify criteria that can be used to judge the operation of a system, rather than specific </a:t>
            </a:r>
            <a:r>
              <a:rPr lang="en-US" sz="2000" err="1">
                <a:latin typeface="Times New Roman"/>
                <a:ea typeface="Calibri"/>
                <a:cs typeface="Times New Roman"/>
              </a:rPr>
              <a:t>behaviour</a:t>
            </a:r>
            <a:r>
              <a:rPr lang="en-US" sz="2000" dirty="0">
                <a:latin typeface="Times New Roman"/>
                <a:ea typeface="Calibri"/>
                <a:cs typeface="Times New Roman"/>
              </a:rPr>
              <a:t>.</a:t>
            </a:r>
            <a:endParaRPr lang="en-US" sz="2000">
              <a:ea typeface="Calibri"/>
              <a:cs typeface="Calibri"/>
            </a:endParaRPr>
          </a:p>
          <a:p>
            <a:pPr algn="just"/>
            <a:r>
              <a:rPr lang="en-US" sz="2000" dirty="0">
                <a:latin typeface="Times New Roman"/>
                <a:ea typeface="Calibri"/>
                <a:cs typeface="Times New Roman"/>
              </a:rPr>
              <a:t>The ones concerned for the project are as:</a:t>
            </a:r>
          </a:p>
          <a:p>
            <a:pPr marL="342900" indent="-342900" algn="just">
              <a:buFont typeface="Wingdings"/>
              <a:buChar char="§"/>
            </a:pPr>
            <a:r>
              <a:rPr lang="en-US" sz="2000" b="1" dirty="0">
                <a:latin typeface="Times New Roman"/>
                <a:ea typeface="Calibri"/>
                <a:cs typeface="Times New Roman"/>
              </a:rPr>
              <a:t>Performance</a:t>
            </a:r>
            <a:endParaRPr lang="en-US" sz="2000" dirty="0">
              <a:latin typeface="Times New Roman"/>
              <a:cs typeface="Times New Roman"/>
            </a:endParaRPr>
          </a:p>
          <a:p>
            <a:pPr algn="just"/>
            <a:r>
              <a:rPr lang="en-US" sz="2000" dirty="0">
                <a:latin typeface="Times New Roman"/>
                <a:ea typeface="Calibri"/>
                <a:cs typeface="Times New Roman"/>
              </a:rPr>
              <a:t>Good performance is maintained by providing a reliable and high quality service to the donors as customer satisfaction is the top most priority.</a:t>
            </a:r>
            <a:endParaRPr lang="en-US" sz="2000" dirty="0"/>
          </a:p>
          <a:p>
            <a:pPr algn="just"/>
            <a:endParaRPr lang="en-US" sz="2000" dirty="0">
              <a:latin typeface="Times New Roman"/>
              <a:ea typeface="Calibri"/>
              <a:cs typeface="Times New Roman"/>
            </a:endParaRPr>
          </a:p>
          <a:p>
            <a:pPr marL="342900" indent="-342900" algn="just">
              <a:buFont typeface="Wingdings"/>
              <a:buChar char="§"/>
            </a:pPr>
            <a:r>
              <a:rPr lang="en-US" sz="2000" b="1" dirty="0">
                <a:latin typeface="Times New Roman"/>
                <a:ea typeface="Calibri"/>
                <a:cs typeface="Times New Roman"/>
              </a:rPr>
              <a:t>Testability</a:t>
            </a:r>
            <a:endParaRPr lang="en-US" sz="2000" dirty="0">
              <a:latin typeface="Times New Roman"/>
              <a:ea typeface="Calibri"/>
              <a:cs typeface="Times New Roman"/>
            </a:endParaRPr>
          </a:p>
          <a:p>
            <a:pPr algn="just"/>
            <a:r>
              <a:rPr lang="en-US" sz="2000" dirty="0">
                <a:latin typeface="Times New Roman"/>
                <a:ea typeface="Calibri"/>
                <a:cs typeface="Times New Roman"/>
              </a:rPr>
              <a:t>Testability refers the capability of a system to be tested. As this system depicts a real life scenario it can be easily tested, as to how it is able to store donor detail</a:t>
            </a:r>
            <a:endParaRPr lang="en-US" dirty="0"/>
          </a:p>
          <a:p>
            <a:pPr algn="just"/>
            <a:endParaRPr lang="en-US" dirty="0">
              <a:latin typeface="Calibri" panose="020F0502020204030204"/>
              <a:ea typeface="Calibri"/>
              <a:cs typeface="Calibri" panose="020F0502020204030204"/>
            </a:endParaRPr>
          </a:p>
          <a:p>
            <a:pPr algn="just"/>
            <a:endParaRPr lang="en-US" sz="2400" dirty="0">
              <a:latin typeface="Times New Roman"/>
              <a:ea typeface="Calibri"/>
              <a:cs typeface="Times New Roman"/>
            </a:endParaRPr>
          </a:p>
          <a:p>
            <a:pPr lvl="2" algn="just"/>
            <a:endParaRPr lang="en-US" sz="2400" dirty="0">
              <a:latin typeface="Times New Roman"/>
              <a:ea typeface="Calibri"/>
              <a:cs typeface="Times New Roman"/>
            </a:endParaRPr>
          </a:p>
          <a:p>
            <a:pPr lvl="2"/>
            <a:endParaRPr lang="en-US" sz="2400" dirty="0">
              <a:latin typeface="Times New Roman"/>
              <a:ea typeface="Calibri"/>
              <a:cs typeface="Times New Roman"/>
            </a:endParaRPr>
          </a:p>
          <a:p>
            <a:pPr lvl="2" algn="just"/>
            <a:endParaRPr lang="en-US" sz="2400" dirty="0">
              <a:latin typeface="Times New Roman"/>
              <a:ea typeface="Calibri"/>
              <a:cs typeface="Times New Roman"/>
            </a:endParaRPr>
          </a:p>
          <a:p>
            <a:pPr lvl="2" algn="just"/>
            <a:endParaRPr lang="en-US" dirty="0">
              <a:latin typeface="Calibri" panose="020F0502020204030204"/>
              <a:ea typeface="Calibri"/>
              <a:cs typeface="Calibri"/>
            </a:endParaRPr>
          </a:p>
        </p:txBody>
      </p:sp>
    </p:spTree>
    <p:extLst>
      <p:ext uri="{BB962C8B-B14F-4D97-AF65-F5344CB8AC3E}">
        <p14:creationId xmlns:p14="http://schemas.microsoft.com/office/powerpoint/2010/main" val="247546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1FE04-9221-191B-5FF8-A41DD598E378}"/>
              </a:ext>
            </a:extLst>
          </p:cNvPr>
          <p:cNvSpPr txBox="1"/>
          <p:nvPr/>
        </p:nvSpPr>
        <p:spPr>
          <a:xfrm>
            <a:off x="469542" y="295141"/>
            <a:ext cx="10987288"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latin typeface="Times New Roman"/>
                <a:cs typeface="Times New Roman"/>
              </a:rPr>
              <a:t>Non Functional Requirements </a:t>
            </a:r>
          </a:p>
          <a:p>
            <a:pPr algn="just"/>
            <a:endParaRPr lang="en-US" sz="2400" dirty="0">
              <a:latin typeface="Times New Roman"/>
              <a:ea typeface="Calibri"/>
              <a:cs typeface="Times New Roman"/>
            </a:endParaRPr>
          </a:p>
          <a:p>
            <a:pPr marL="342900" indent="-342900" algn="just">
              <a:buFont typeface="Wingdings"/>
              <a:buChar char="§"/>
            </a:pPr>
            <a:r>
              <a:rPr lang="en-US" sz="2000" b="1" dirty="0">
                <a:latin typeface="Times New Roman"/>
                <a:ea typeface="Calibri"/>
                <a:cs typeface="Times New Roman"/>
              </a:rPr>
              <a:t>Accessibility</a:t>
            </a:r>
            <a:endParaRPr lang="en-US" sz="2000" dirty="0">
              <a:latin typeface="Times New Roman"/>
              <a:ea typeface="Calibri"/>
              <a:cs typeface="Times New Roman"/>
            </a:endParaRPr>
          </a:p>
          <a:p>
            <a:pPr algn="just"/>
            <a:r>
              <a:rPr lang="en-US" sz="2000" dirty="0">
                <a:latin typeface="Times New Roman"/>
                <a:ea typeface="Calibri"/>
                <a:cs typeface="Times New Roman"/>
              </a:rPr>
              <a:t>Accessibility can viewed as the ‘ability to access’ and benefit from some system or entity. System is accessible only to admin in this case and hence is easily accessible and easy to maintain.</a:t>
            </a:r>
          </a:p>
          <a:p>
            <a:pPr marL="342900" indent="-342900" algn="just">
              <a:buFont typeface="Wingdings"/>
              <a:buChar char="§"/>
            </a:pPr>
            <a:endParaRPr lang="en-US" sz="2000" dirty="0">
              <a:latin typeface="Times New Roman"/>
              <a:ea typeface="Calibri"/>
              <a:cs typeface="Times New Roman"/>
            </a:endParaRPr>
          </a:p>
          <a:p>
            <a:pPr marL="342900" indent="-342900" algn="just">
              <a:buFont typeface="Wingdings"/>
              <a:buChar char="§"/>
            </a:pPr>
            <a:r>
              <a:rPr lang="en-US" sz="2000" b="1" dirty="0">
                <a:latin typeface="Times New Roman"/>
                <a:ea typeface="Calibri"/>
                <a:cs typeface="Times New Roman"/>
              </a:rPr>
              <a:t>Robustness</a:t>
            </a:r>
            <a:endParaRPr lang="en-US" sz="2000" dirty="0">
              <a:latin typeface="Times New Roman"/>
              <a:ea typeface="Calibri"/>
              <a:cs typeface="Times New Roman"/>
            </a:endParaRPr>
          </a:p>
          <a:p>
            <a:pPr algn="just"/>
            <a:r>
              <a:rPr lang="en-US" sz="2000" dirty="0">
                <a:latin typeface="Times New Roman"/>
                <a:ea typeface="Calibri"/>
                <a:cs typeface="Times New Roman"/>
              </a:rPr>
              <a:t>Robustness is the ability of a system to cope with errors during execution. As the system has been tested for all sorts of invalid and unexpected inputs hence it is Robust in nature.</a:t>
            </a:r>
          </a:p>
          <a:p>
            <a:pPr marL="342900" indent="-342900" algn="just">
              <a:buFont typeface="Wingdings"/>
              <a:buChar char="§"/>
            </a:pPr>
            <a:endParaRPr lang="en-US" sz="2000" dirty="0">
              <a:latin typeface="Times New Roman"/>
              <a:ea typeface="Calibri"/>
              <a:cs typeface="Times New Roman"/>
            </a:endParaRPr>
          </a:p>
          <a:p>
            <a:pPr marL="342900" indent="-342900" algn="just">
              <a:buFont typeface="Wingdings"/>
              <a:buChar char="§"/>
            </a:pPr>
            <a:r>
              <a:rPr lang="en-US" sz="2000" b="1" dirty="0">
                <a:latin typeface="Times New Roman"/>
                <a:ea typeface="Calibri"/>
                <a:cs typeface="Times New Roman"/>
              </a:rPr>
              <a:t>Security</a:t>
            </a:r>
            <a:endParaRPr lang="en-US" sz="2000" dirty="0">
              <a:latin typeface="Times New Roman"/>
              <a:ea typeface="Calibri"/>
              <a:cs typeface="Times New Roman"/>
            </a:endParaRPr>
          </a:p>
          <a:p>
            <a:pPr algn="just"/>
            <a:r>
              <a:rPr lang="en-US" sz="2000" dirty="0">
                <a:latin typeface="Times New Roman"/>
                <a:ea typeface="Calibri"/>
                <a:cs typeface="Times New Roman"/>
              </a:rPr>
              <a:t>Security is the degree of protection against danger, damage, loss and crime. In order to ensure security, a login is maintained which is user name and password secured and hence forth is accessible by only certain trustworthy people from admin.</a:t>
            </a:r>
          </a:p>
          <a:p>
            <a:pPr marL="342900" indent="-342900" algn="just">
              <a:buFont typeface="Wingdings"/>
              <a:buChar char="§"/>
            </a:pPr>
            <a:endParaRPr lang="en-US" sz="2000" dirty="0">
              <a:latin typeface="Times New Roman"/>
              <a:ea typeface="Calibri"/>
              <a:cs typeface="Times New Roman"/>
            </a:endParaRPr>
          </a:p>
          <a:p>
            <a:pPr marL="342900" indent="-342900" algn="just">
              <a:buFont typeface="Wingdings"/>
              <a:buChar char="§"/>
            </a:pPr>
            <a:endParaRPr lang="en-US" sz="2000" dirty="0">
              <a:latin typeface="Times New Roman"/>
              <a:ea typeface="Calibri"/>
              <a:cs typeface="Times New Roman"/>
            </a:endParaRPr>
          </a:p>
          <a:p>
            <a:pPr algn="just"/>
            <a:endParaRPr lang="en-US" sz="2400" b="1" dirty="0">
              <a:latin typeface="Times New Roman"/>
              <a:ea typeface="Calibri"/>
              <a:cs typeface="Times New Roman"/>
            </a:endParaRPr>
          </a:p>
          <a:p>
            <a:endParaRPr lang="en-US" sz="1200" dirty="0">
              <a:latin typeface="Times New Roman"/>
              <a:ea typeface="Calibri"/>
              <a:cs typeface="Times New Roman"/>
            </a:endParaRPr>
          </a:p>
          <a:p>
            <a:endParaRPr lang="en-US" dirty="0">
              <a:ea typeface="Calibri"/>
              <a:cs typeface="Calibri"/>
            </a:endParaRPr>
          </a:p>
        </p:txBody>
      </p:sp>
    </p:spTree>
    <p:extLst>
      <p:ext uri="{BB962C8B-B14F-4D97-AF65-F5344CB8AC3E}">
        <p14:creationId xmlns:p14="http://schemas.microsoft.com/office/powerpoint/2010/main" val="408222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EE054E-686B-9B89-2D8F-795504ACC46F}"/>
              </a:ext>
            </a:extLst>
          </p:cNvPr>
          <p:cNvSpPr txBox="1"/>
          <p:nvPr/>
        </p:nvSpPr>
        <p:spPr>
          <a:xfrm>
            <a:off x="3301093" y="449731"/>
            <a:ext cx="71633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Hight Level Design of the Project</a:t>
            </a:r>
            <a:r>
              <a:rPr lang="en-US" sz="2800" dirty="0">
                <a:latin typeface="Times New Roman"/>
                <a:cs typeface="Calibri"/>
              </a:rPr>
              <a:t> </a:t>
            </a:r>
            <a:endParaRPr lang="en-US" sz="2800" dirty="0">
              <a:latin typeface="Times New Roman"/>
              <a:ea typeface="Calibri" panose="020F0502020204030204"/>
              <a:cs typeface="Calibri"/>
            </a:endParaRPr>
          </a:p>
        </p:txBody>
      </p:sp>
      <p:sp>
        <p:nvSpPr>
          <p:cNvPr id="3" name="TextBox 2">
            <a:extLst>
              <a:ext uri="{FF2B5EF4-FFF2-40B4-BE49-F238E27FC236}">
                <a16:creationId xmlns:a16="http://schemas.microsoft.com/office/drawing/2014/main" id="{E0884E09-D654-2906-DD4F-3B756E12A373}"/>
              </a:ext>
            </a:extLst>
          </p:cNvPr>
          <p:cNvSpPr txBox="1"/>
          <p:nvPr/>
        </p:nvSpPr>
        <p:spPr>
          <a:xfrm>
            <a:off x="4488199" y="926404"/>
            <a:ext cx="40318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Data Flow Diagram</a:t>
            </a:r>
            <a:r>
              <a:rPr lang="en-US" sz="2400" b="1" dirty="0">
                <a:latin typeface="Times New Roman"/>
                <a:cs typeface="Calibri"/>
              </a:rPr>
              <a:t> </a:t>
            </a:r>
            <a:endParaRPr lang="en-US" sz="2400" b="1" dirty="0">
              <a:latin typeface="Times New Roman"/>
              <a:cs typeface="Times New Roman"/>
            </a:endParaRPr>
          </a:p>
        </p:txBody>
      </p:sp>
      <p:pic>
        <p:nvPicPr>
          <p:cNvPr id="6" name="Picture 6" descr="Diagram&#10;&#10;Description automatically generated">
            <a:extLst>
              <a:ext uri="{FF2B5EF4-FFF2-40B4-BE49-F238E27FC236}">
                <a16:creationId xmlns:a16="http://schemas.microsoft.com/office/drawing/2014/main" id="{E8F5F688-3B43-F273-F913-97A1F4C39019}"/>
              </a:ext>
            </a:extLst>
          </p:cNvPr>
          <p:cNvPicPr>
            <a:picLocks noChangeAspect="1"/>
          </p:cNvPicPr>
          <p:nvPr/>
        </p:nvPicPr>
        <p:blipFill>
          <a:blip r:embed="rId3"/>
          <a:stretch>
            <a:fillRect/>
          </a:stretch>
        </p:blipFill>
        <p:spPr>
          <a:xfrm>
            <a:off x="1509387" y="1676005"/>
            <a:ext cx="8324044" cy="4254169"/>
          </a:xfrm>
          <a:prstGeom prst="rect">
            <a:avLst/>
          </a:prstGeom>
        </p:spPr>
      </p:pic>
    </p:spTree>
    <p:extLst>
      <p:ext uri="{BB962C8B-B14F-4D97-AF65-F5344CB8AC3E}">
        <p14:creationId xmlns:p14="http://schemas.microsoft.com/office/powerpoint/2010/main" val="336441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7D339-1F68-6697-E801-21BDA0AFF48C}"/>
              </a:ext>
            </a:extLst>
          </p:cNvPr>
          <p:cNvSpPr txBox="1"/>
          <p:nvPr/>
        </p:nvSpPr>
        <p:spPr>
          <a:xfrm>
            <a:off x="4619340" y="544006"/>
            <a:ext cx="43971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ea typeface="Calibri"/>
                <a:cs typeface="Calibri"/>
              </a:rPr>
              <a:t>E-R Diagram </a:t>
            </a:r>
            <a:endParaRPr lang="en-US" sz="2800" dirty="0">
              <a:latin typeface="Times New Roman"/>
              <a:cs typeface="Times New Roman"/>
            </a:endParaRPr>
          </a:p>
        </p:txBody>
      </p:sp>
      <p:pic>
        <p:nvPicPr>
          <p:cNvPr id="3" name="Picture 3" descr="Diagram&#10;&#10;Description automatically generated">
            <a:extLst>
              <a:ext uri="{FF2B5EF4-FFF2-40B4-BE49-F238E27FC236}">
                <a16:creationId xmlns:a16="http://schemas.microsoft.com/office/drawing/2014/main" id="{8048503B-917A-2513-EB00-BCF646B14F81}"/>
              </a:ext>
            </a:extLst>
          </p:cNvPr>
          <p:cNvPicPr>
            <a:picLocks noChangeAspect="1"/>
          </p:cNvPicPr>
          <p:nvPr/>
        </p:nvPicPr>
        <p:blipFill>
          <a:blip r:embed="rId3"/>
          <a:stretch>
            <a:fillRect/>
          </a:stretch>
        </p:blipFill>
        <p:spPr>
          <a:xfrm rot="5400000">
            <a:off x="3608231" y="-1537951"/>
            <a:ext cx="5039932" cy="10685170"/>
          </a:xfrm>
          <a:prstGeom prst="rect">
            <a:avLst/>
          </a:prstGeom>
        </p:spPr>
      </p:pic>
      <p:sp>
        <p:nvSpPr>
          <p:cNvPr id="4" name="TextBox 3">
            <a:extLst>
              <a:ext uri="{FF2B5EF4-FFF2-40B4-BE49-F238E27FC236}">
                <a16:creationId xmlns:a16="http://schemas.microsoft.com/office/drawing/2014/main" id="{AF751D52-4A44-9B94-3AF2-0656F3AD5EBE}"/>
              </a:ext>
            </a:extLst>
          </p:cNvPr>
          <p:cNvSpPr txBox="1"/>
          <p:nvPr/>
        </p:nvSpPr>
        <p:spPr>
          <a:xfrm>
            <a:off x="3635598" y="6426020"/>
            <a:ext cx="63321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ea typeface="Calibri"/>
                <a:cs typeface="Calibri"/>
              </a:rPr>
              <a:t>E-R Diagram of Blood Bank Management System </a:t>
            </a:r>
            <a:endParaRPr lang="en-US" sz="2000" b="1" dirty="0">
              <a:latin typeface="Times New Roman"/>
            </a:endParaRPr>
          </a:p>
        </p:txBody>
      </p:sp>
    </p:spTree>
    <p:extLst>
      <p:ext uri="{BB962C8B-B14F-4D97-AF65-F5344CB8AC3E}">
        <p14:creationId xmlns:p14="http://schemas.microsoft.com/office/powerpoint/2010/main" val="2536597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1A0732-2113-3AEC-4FC5-45E2F8849093}"/>
              </a:ext>
            </a:extLst>
          </p:cNvPr>
          <p:cNvSpPr txBox="1"/>
          <p:nvPr/>
        </p:nvSpPr>
        <p:spPr>
          <a:xfrm>
            <a:off x="3496849" y="247910"/>
            <a:ext cx="45537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ea typeface="Calibri"/>
                <a:cs typeface="Calibri"/>
              </a:rPr>
              <a:t>UML Diagram </a:t>
            </a:r>
          </a:p>
        </p:txBody>
      </p:sp>
      <p:pic>
        <p:nvPicPr>
          <p:cNvPr id="3" name="Picture 3" descr="A picture containing Word&#10;&#10;Description automatically generated">
            <a:extLst>
              <a:ext uri="{FF2B5EF4-FFF2-40B4-BE49-F238E27FC236}">
                <a16:creationId xmlns:a16="http://schemas.microsoft.com/office/drawing/2014/main" id="{C8DB6A71-B1CE-A9D7-0A01-5F3F9D336FE2}"/>
              </a:ext>
            </a:extLst>
          </p:cNvPr>
          <p:cNvPicPr>
            <a:picLocks noChangeAspect="1"/>
          </p:cNvPicPr>
          <p:nvPr/>
        </p:nvPicPr>
        <p:blipFill>
          <a:blip r:embed="rId3"/>
          <a:stretch>
            <a:fillRect/>
          </a:stretch>
        </p:blipFill>
        <p:spPr>
          <a:xfrm>
            <a:off x="1247105" y="827784"/>
            <a:ext cx="10127086" cy="5234629"/>
          </a:xfrm>
          <a:prstGeom prst="rect">
            <a:avLst/>
          </a:prstGeom>
        </p:spPr>
      </p:pic>
    </p:spTree>
    <p:extLst>
      <p:ext uri="{BB962C8B-B14F-4D97-AF65-F5344CB8AC3E}">
        <p14:creationId xmlns:p14="http://schemas.microsoft.com/office/powerpoint/2010/main" val="848749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2" name="Picture 2" descr="A picture containing text, person, screenshot&#10;&#10;Description automatically generated">
            <a:extLst>
              <a:ext uri="{FF2B5EF4-FFF2-40B4-BE49-F238E27FC236}">
                <a16:creationId xmlns:a16="http://schemas.microsoft.com/office/drawing/2014/main" id="{483E5A17-2E0C-4C46-B2CE-0DF7D7ACAC30}"/>
              </a:ext>
            </a:extLst>
          </p:cNvPr>
          <p:cNvPicPr>
            <a:picLocks noChangeAspect="1"/>
          </p:cNvPicPr>
          <p:nvPr/>
        </p:nvPicPr>
        <p:blipFill>
          <a:blip r:embed="rId3"/>
          <a:stretch>
            <a:fillRect/>
          </a:stretch>
        </p:blipFill>
        <p:spPr>
          <a:xfrm>
            <a:off x="962295" y="1899033"/>
            <a:ext cx="10784152" cy="4422412"/>
          </a:xfrm>
          <a:prstGeom prst="rect">
            <a:avLst/>
          </a:prstGeom>
        </p:spPr>
      </p:pic>
      <p:sp>
        <p:nvSpPr>
          <p:cNvPr id="4" name="TextBox 3">
            <a:extLst>
              <a:ext uri="{FF2B5EF4-FFF2-40B4-BE49-F238E27FC236}">
                <a16:creationId xmlns:a16="http://schemas.microsoft.com/office/drawing/2014/main" id="{5FD12386-3F2D-EEA0-7476-B105BA707BBB}"/>
              </a:ext>
            </a:extLst>
          </p:cNvPr>
          <p:cNvSpPr txBox="1"/>
          <p:nvPr/>
        </p:nvSpPr>
        <p:spPr>
          <a:xfrm>
            <a:off x="2323579" y="1892261"/>
            <a:ext cx="5144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latin typeface="Calibri" panose="020F0502020204030204"/>
              <a:ea typeface="Calibri"/>
              <a:cs typeface="Calibri"/>
            </a:endParaRPr>
          </a:p>
        </p:txBody>
      </p:sp>
      <p:sp>
        <p:nvSpPr>
          <p:cNvPr id="5" name="TextBox 4">
            <a:extLst>
              <a:ext uri="{FF2B5EF4-FFF2-40B4-BE49-F238E27FC236}">
                <a16:creationId xmlns:a16="http://schemas.microsoft.com/office/drawing/2014/main" id="{FFE6D8C7-9CAD-FA93-4074-FF4C09252A60}"/>
              </a:ext>
            </a:extLst>
          </p:cNvPr>
          <p:cNvSpPr txBox="1"/>
          <p:nvPr/>
        </p:nvSpPr>
        <p:spPr>
          <a:xfrm>
            <a:off x="3047999" y="461897"/>
            <a:ext cx="53888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ea typeface="Calibri"/>
                <a:cs typeface="Calibri"/>
              </a:rPr>
              <a:t>Front End Part</a:t>
            </a:r>
            <a:r>
              <a:rPr lang="en-US" sz="2400" b="1" dirty="0">
                <a:latin typeface="Times New Roman"/>
                <a:ea typeface="Calibri"/>
                <a:cs typeface="Calibri"/>
              </a:rPr>
              <a:t> </a:t>
            </a:r>
            <a:endParaRPr lang="en-US" sz="2400" b="1" dirty="0">
              <a:latin typeface="Times New Roman"/>
              <a:cs typeface="Times New Roman"/>
            </a:endParaRPr>
          </a:p>
        </p:txBody>
      </p:sp>
      <p:sp>
        <p:nvSpPr>
          <p:cNvPr id="6" name="TextBox 5">
            <a:extLst>
              <a:ext uri="{FF2B5EF4-FFF2-40B4-BE49-F238E27FC236}">
                <a16:creationId xmlns:a16="http://schemas.microsoft.com/office/drawing/2014/main" id="{AEA4A336-CA21-A943-CE6C-90185E575012}"/>
              </a:ext>
            </a:extLst>
          </p:cNvPr>
          <p:cNvSpPr txBox="1"/>
          <p:nvPr/>
        </p:nvSpPr>
        <p:spPr>
          <a:xfrm>
            <a:off x="3389856" y="1260432"/>
            <a:ext cx="45250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Times New Roman"/>
                <a:cs typeface="Times New Roman"/>
              </a:rPr>
              <a:t>Fig 1: Home Page of Blood Bank </a:t>
            </a:r>
            <a:endParaRPr lang="en-US"/>
          </a:p>
        </p:txBody>
      </p:sp>
    </p:spTree>
    <p:extLst>
      <p:ext uri="{BB962C8B-B14F-4D97-AF65-F5344CB8AC3E}">
        <p14:creationId xmlns:p14="http://schemas.microsoft.com/office/powerpoint/2010/main" val="1672792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3" name="Picture 3" descr="A picture containing diagram&#10;&#10;Description automatically generated">
            <a:extLst>
              <a:ext uri="{FF2B5EF4-FFF2-40B4-BE49-F238E27FC236}">
                <a16:creationId xmlns:a16="http://schemas.microsoft.com/office/drawing/2014/main" id="{17B3648A-8710-600B-F831-E1C1422A844B}"/>
              </a:ext>
            </a:extLst>
          </p:cNvPr>
          <p:cNvPicPr>
            <a:picLocks noChangeAspect="1"/>
          </p:cNvPicPr>
          <p:nvPr/>
        </p:nvPicPr>
        <p:blipFill>
          <a:blip r:embed="rId3"/>
          <a:stretch>
            <a:fillRect/>
          </a:stretch>
        </p:blipFill>
        <p:spPr>
          <a:xfrm>
            <a:off x="1279302" y="527178"/>
            <a:ext cx="10504205" cy="5801333"/>
          </a:xfrm>
          <a:prstGeom prst="rect">
            <a:avLst/>
          </a:prstGeom>
        </p:spPr>
      </p:pic>
    </p:spTree>
    <p:extLst>
      <p:ext uri="{BB962C8B-B14F-4D97-AF65-F5344CB8AC3E}">
        <p14:creationId xmlns:p14="http://schemas.microsoft.com/office/powerpoint/2010/main" val="365364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2B75878C-E5B6-44D9-4D07-D7B8EEA446A1}"/>
              </a:ext>
            </a:extLst>
          </p:cNvPr>
          <p:cNvPicPr>
            <a:picLocks noChangeAspect="1"/>
          </p:cNvPicPr>
          <p:nvPr/>
        </p:nvPicPr>
        <p:blipFill>
          <a:blip r:embed="rId3"/>
          <a:stretch>
            <a:fillRect/>
          </a:stretch>
        </p:blipFill>
        <p:spPr>
          <a:xfrm>
            <a:off x="1010992" y="1233555"/>
            <a:ext cx="10320269" cy="4927510"/>
          </a:xfrm>
          <a:prstGeom prst="rect">
            <a:avLst/>
          </a:prstGeom>
        </p:spPr>
      </p:pic>
      <p:sp>
        <p:nvSpPr>
          <p:cNvPr id="3" name="TextBox 2">
            <a:extLst>
              <a:ext uri="{FF2B5EF4-FFF2-40B4-BE49-F238E27FC236}">
                <a16:creationId xmlns:a16="http://schemas.microsoft.com/office/drawing/2014/main" id="{E46AF62C-0129-FC43-B076-EAA5E07B9838}"/>
              </a:ext>
            </a:extLst>
          </p:cNvPr>
          <p:cNvSpPr txBox="1"/>
          <p:nvPr/>
        </p:nvSpPr>
        <p:spPr>
          <a:xfrm>
            <a:off x="3286796" y="643943"/>
            <a:ext cx="55405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2: Event Page</a:t>
            </a:r>
            <a:endParaRPr lang="en-US" sz="2800" dirty="0">
              <a:ea typeface="Calibri" panose="020F0502020204030204"/>
              <a:cs typeface="Calibri" panose="020F0502020204030204"/>
            </a:endParaRPr>
          </a:p>
        </p:txBody>
      </p:sp>
    </p:spTree>
    <p:extLst>
      <p:ext uri="{BB962C8B-B14F-4D97-AF65-F5344CB8AC3E}">
        <p14:creationId xmlns:p14="http://schemas.microsoft.com/office/powerpoint/2010/main" val="129994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42D9144E-0FE6-A1D7-217C-0273975BB252}"/>
              </a:ext>
            </a:extLst>
          </p:cNvPr>
          <p:cNvPicPr>
            <a:picLocks noChangeAspect="1"/>
          </p:cNvPicPr>
          <p:nvPr/>
        </p:nvPicPr>
        <p:blipFill>
          <a:blip r:embed="rId3"/>
          <a:stretch>
            <a:fillRect/>
          </a:stretch>
        </p:blipFill>
        <p:spPr>
          <a:xfrm>
            <a:off x="2953555" y="1222822"/>
            <a:ext cx="7884016" cy="5228017"/>
          </a:xfrm>
          <a:prstGeom prst="rect">
            <a:avLst/>
          </a:prstGeom>
        </p:spPr>
      </p:pic>
      <p:sp>
        <p:nvSpPr>
          <p:cNvPr id="3" name="TextBox 2">
            <a:extLst>
              <a:ext uri="{FF2B5EF4-FFF2-40B4-BE49-F238E27FC236}">
                <a16:creationId xmlns:a16="http://schemas.microsoft.com/office/drawing/2014/main" id="{1C3CDB8C-F8FC-A1E5-A7DD-326C657629D5}"/>
              </a:ext>
            </a:extLst>
          </p:cNvPr>
          <p:cNvSpPr txBox="1"/>
          <p:nvPr/>
        </p:nvSpPr>
        <p:spPr>
          <a:xfrm>
            <a:off x="1894268" y="415880"/>
            <a:ext cx="96564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3: Hospital Registration Form Page / Dashboard Page </a:t>
            </a:r>
            <a:endParaRPr lang="en-US"/>
          </a:p>
        </p:txBody>
      </p:sp>
    </p:spTree>
    <p:extLst>
      <p:ext uri="{BB962C8B-B14F-4D97-AF65-F5344CB8AC3E}">
        <p14:creationId xmlns:p14="http://schemas.microsoft.com/office/powerpoint/2010/main" val="23928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5000" r="-5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C81C9-144C-FA05-9CE3-CDF917B4F969}"/>
              </a:ext>
            </a:extLst>
          </p:cNvPr>
          <p:cNvSpPr txBox="1"/>
          <p:nvPr/>
        </p:nvSpPr>
        <p:spPr>
          <a:xfrm>
            <a:off x="3314287" y="1898935"/>
            <a:ext cx="303539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Times New Roman"/>
                <a:cs typeface="Calibri"/>
              </a:rPr>
              <a:t>Blood Bank Database Management System .</a:t>
            </a:r>
            <a:r>
              <a:rPr lang="en-US" sz="4000" b="1" dirty="0">
                <a:latin typeface="Calibri Light"/>
                <a:cs typeface="Calibri"/>
              </a:rPr>
              <a:t> </a:t>
            </a:r>
            <a:endParaRPr lang="en-US" sz="4000" b="1" dirty="0">
              <a:latin typeface="Calibri Light"/>
              <a:cs typeface="Calibri Light"/>
            </a:endParaRPr>
          </a:p>
        </p:txBody>
      </p:sp>
      <p:pic>
        <p:nvPicPr>
          <p:cNvPr id="3" name="Picture 3" descr="Logo, company name&#10;&#10;Description automatically generated">
            <a:extLst>
              <a:ext uri="{FF2B5EF4-FFF2-40B4-BE49-F238E27FC236}">
                <a16:creationId xmlns:a16="http://schemas.microsoft.com/office/drawing/2014/main" id="{BDE65405-05A9-A958-F976-E20A8A3DBAAC}"/>
              </a:ext>
            </a:extLst>
          </p:cNvPr>
          <p:cNvPicPr>
            <a:picLocks noChangeAspect="1"/>
          </p:cNvPicPr>
          <p:nvPr/>
        </p:nvPicPr>
        <p:blipFill>
          <a:blip r:embed="rId3"/>
          <a:stretch>
            <a:fillRect/>
          </a:stretch>
        </p:blipFill>
        <p:spPr>
          <a:xfrm>
            <a:off x="6280598" y="1810556"/>
            <a:ext cx="2743200" cy="2743200"/>
          </a:xfrm>
          <a:prstGeom prst="rect">
            <a:avLst/>
          </a:prstGeom>
        </p:spPr>
      </p:pic>
    </p:spTree>
    <p:extLst>
      <p:ext uri="{BB962C8B-B14F-4D97-AF65-F5344CB8AC3E}">
        <p14:creationId xmlns:p14="http://schemas.microsoft.com/office/powerpoint/2010/main" val="1699750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9D47DF67-AB16-4D65-254B-B9F1E0EBF4A7}"/>
              </a:ext>
            </a:extLst>
          </p:cNvPr>
          <p:cNvPicPr>
            <a:picLocks noChangeAspect="1"/>
          </p:cNvPicPr>
          <p:nvPr/>
        </p:nvPicPr>
        <p:blipFill>
          <a:blip r:embed="rId3"/>
          <a:stretch>
            <a:fillRect/>
          </a:stretch>
        </p:blipFill>
        <p:spPr>
          <a:xfrm>
            <a:off x="1497583" y="1161296"/>
            <a:ext cx="9048067" cy="5204448"/>
          </a:xfrm>
          <a:prstGeom prst="rect">
            <a:avLst/>
          </a:prstGeom>
        </p:spPr>
      </p:pic>
      <p:sp>
        <p:nvSpPr>
          <p:cNvPr id="3" name="TextBox 2">
            <a:extLst>
              <a:ext uri="{FF2B5EF4-FFF2-40B4-BE49-F238E27FC236}">
                <a16:creationId xmlns:a16="http://schemas.microsoft.com/office/drawing/2014/main" id="{83A722B6-E66B-1C1E-683D-D6A39A4DEB14}"/>
              </a:ext>
            </a:extLst>
          </p:cNvPr>
          <p:cNvSpPr txBox="1"/>
          <p:nvPr/>
        </p:nvSpPr>
        <p:spPr>
          <a:xfrm>
            <a:off x="1499852" y="456127"/>
            <a:ext cx="91520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4: Seeker Registration Form Page / Dashboard Page</a:t>
            </a:r>
          </a:p>
        </p:txBody>
      </p:sp>
    </p:spTree>
    <p:extLst>
      <p:ext uri="{BB962C8B-B14F-4D97-AF65-F5344CB8AC3E}">
        <p14:creationId xmlns:p14="http://schemas.microsoft.com/office/powerpoint/2010/main" val="50111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DA44D-EFDA-5E28-18C6-A1667DA8A693}"/>
              </a:ext>
            </a:extLst>
          </p:cNvPr>
          <p:cNvSpPr txBox="1"/>
          <p:nvPr/>
        </p:nvSpPr>
        <p:spPr>
          <a:xfrm>
            <a:off x="2025739" y="362217"/>
            <a:ext cx="76602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5: About us Page </a:t>
            </a:r>
            <a:endParaRPr lang="en-US"/>
          </a:p>
        </p:txBody>
      </p:sp>
      <p:pic>
        <p:nvPicPr>
          <p:cNvPr id="3" name="Picture 3" descr="Text, letter&#10;&#10;Description automatically generated">
            <a:extLst>
              <a:ext uri="{FF2B5EF4-FFF2-40B4-BE49-F238E27FC236}">
                <a16:creationId xmlns:a16="http://schemas.microsoft.com/office/drawing/2014/main" id="{5E0C3450-8647-4ACA-E34A-D7665319B846}"/>
              </a:ext>
            </a:extLst>
          </p:cNvPr>
          <p:cNvPicPr>
            <a:picLocks noChangeAspect="1"/>
          </p:cNvPicPr>
          <p:nvPr/>
        </p:nvPicPr>
        <p:blipFill>
          <a:blip r:embed="rId3"/>
          <a:stretch>
            <a:fillRect/>
          </a:stretch>
        </p:blipFill>
        <p:spPr>
          <a:xfrm>
            <a:off x="1397358" y="1226420"/>
            <a:ext cx="9976833" cy="5156429"/>
          </a:xfrm>
          <a:prstGeom prst="rect">
            <a:avLst/>
          </a:prstGeom>
        </p:spPr>
      </p:pic>
    </p:spTree>
    <p:extLst>
      <p:ext uri="{BB962C8B-B14F-4D97-AF65-F5344CB8AC3E}">
        <p14:creationId xmlns:p14="http://schemas.microsoft.com/office/powerpoint/2010/main" val="293253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BE663-5311-7759-1A6F-F20A25F9C095}"/>
              </a:ext>
            </a:extLst>
          </p:cNvPr>
          <p:cNvSpPr txBox="1"/>
          <p:nvPr/>
        </p:nvSpPr>
        <p:spPr>
          <a:xfrm>
            <a:off x="2844084" y="402464"/>
            <a:ext cx="6211373" cy="684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082D48F1-694D-C8EF-DB84-60DC9BB476C3}"/>
              </a:ext>
            </a:extLst>
          </p:cNvPr>
          <p:cNvSpPr txBox="1"/>
          <p:nvPr/>
        </p:nvSpPr>
        <p:spPr>
          <a:xfrm>
            <a:off x="2978239" y="456127"/>
            <a:ext cx="60503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ea typeface="Calibri"/>
                <a:cs typeface="Times New Roman"/>
              </a:rPr>
              <a:t>Fig 6: Contact Us Page</a:t>
            </a:r>
            <a:endParaRPr lang="en-US"/>
          </a:p>
        </p:txBody>
      </p:sp>
      <p:sp>
        <p:nvSpPr>
          <p:cNvPr id="4" name="TextBox 3">
            <a:extLst>
              <a:ext uri="{FF2B5EF4-FFF2-40B4-BE49-F238E27FC236}">
                <a16:creationId xmlns:a16="http://schemas.microsoft.com/office/drawing/2014/main" id="{9B928957-9B30-B468-B753-14AA7607545E}"/>
              </a:ext>
            </a:extLst>
          </p:cNvPr>
          <p:cNvSpPr txBox="1"/>
          <p:nvPr/>
        </p:nvSpPr>
        <p:spPr>
          <a:xfrm>
            <a:off x="4724400" y="32004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latin typeface="Times New Roman"/>
              <a:cs typeface="Times New Roman"/>
            </a:endParaRPr>
          </a:p>
        </p:txBody>
      </p:sp>
      <p:pic>
        <p:nvPicPr>
          <p:cNvPr id="6" name="Picture 6" descr="Logo, company name&#10;&#10;Description automatically generated">
            <a:extLst>
              <a:ext uri="{FF2B5EF4-FFF2-40B4-BE49-F238E27FC236}">
                <a16:creationId xmlns:a16="http://schemas.microsoft.com/office/drawing/2014/main" id="{1C9F7252-151D-516E-B72C-4F2B86072FB7}"/>
              </a:ext>
            </a:extLst>
          </p:cNvPr>
          <p:cNvPicPr>
            <a:picLocks noChangeAspect="1"/>
          </p:cNvPicPr>
          <p:nvPr/>
        </p:nvPicPr>
        <p:blipFill>
          <a:blip r:embed="rId3"/>
          <a:stretch>
            <a:fillRect/>
          </a:stretch>
        </p:blipFill>
        <p:spPr>
          <a:xfrm>
            <a:off x="871471" y="1377342"/>
            <a:ext cx="10234409" cy="5009956"/>
          </a:xfrm>
          <a:prstGeom prst="rect">
            <a:avLst/>
          </a:prstGeom>
        </p:spPr>
      </p:pic>
    </p:spTree>
    <p:extLst>
      <p:ext uri="{BB962C8B-B14F-4D97-AF65-F5344CB8AC3E}">
        <p14:creationId xmlns:p14="http://schemas.microsoft.com/office/powerpoint/2010/main" val="386051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8EF0C8-03AC-B7C4-A07C-41E5A65C3C4A}"/>
              </a:ext>
            </a:extLst>
          </p:cNvPr>
          <p:cNvSpPr txBox="1"/>
          <p:nvPr/>
        </p:nvSpPr>
        <p:spPr>
          <a:xfrm>
            <a:off x="2200140" y="321971"/>
            <a:ext cx="713704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ea typeface="Calibri"/>
                <a:cs typeface="Times New Roman"/>
              </a:rPr>
              <a:t>Fig 7: Sign Up Page</a:t>
            </a:r>
            <a:endParaRPr lang="en-US"/>
          </a:p>
        </p:txBody>
      </p:sp>
      <p:pic>
        <p:nvPicPr>
          <p:cNvPr id="3" name="Picture 3" descr="Graphical user interface&#10;&#10;Description automatically generated">
            <a:extLst>
              <a:ext uri="{FF2B5EF4-FFF2-40B4-BE49-F238E27FC236}">
                <a16:creationId xmlns:a16="http://schemas.microsoft.com/office/drawing/2014/main" id="{2613C13D-4E26-1A29-4DE8-CBF935CB1959}"/>
              </a:ext>
            </a:extLst>
          </p:cNvPr>
          <p:cNvPicPr>
            <a:picLocks noChangeAspect="1"/>
          </p:cNvPicPr>
          <p:nvPr/>
        </p:nvPicPr>
        <p:blipFill>
          <a:blip r:embed="rId3"/>
          <a:stretch>
            <a:fillRect/>
          </a:stretch>
        </p:blipFill>
        <p:spPr>
          <a:xfrm>
            <a:off x="1322231" y="1237458"/>
            <a:ext cx="9923171" cy="4726522"/>
          </a:xfrm>
          <a:prstGeom prst="rect">
            <a:avLst/>
          </a:prstGeom>
        </p:spPr>
      </p:pic>
    </p:spTree>
    <p:extLst>
      <p:ext uri="{BB962C8B-B14F-4D97-AF65-F5344CB8AC3E}">
        <p14:creationId xmlns:p14="http://schemas.microsoft.com/office/powerpoint/2010/main" val="283151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D6AD1-EF59-218B-BEED-FF9054C2CF7E}"/>
              </a:ext>
            </a:extLst>
          </p:cNvPr>
          <p:cNvSpPr txBox="1"/>
          <p:nvPr/>
        </p:nvSpPr>
        <p:spPr>
          <a:xfrm>
            <a:off x="3635598" y="348803"/>
            <a:ext cx="61577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8: Login Page</a:t>
            </a:r>
            <a:endParaRPr lang="en-US"/>
          </a:p>
        </p:txBody>
      </p:sp>
      <p:pic>
        <p:nvPicPr>
          <p:cNvPr id="4" name="Picture 4">
            <a:extLst>
              <a:ext uri="{FF2B5EF4-FFF2-40B4-BE49-F238E27FC236}">
                <a16:creationId xmlns:a16="http://schemas.microsoft.com/office/drawing/2014/main" id="{2F2C83C3-96C9-3C19-F78A-AA91B91D76C7}"/>
              </a:ext>
            </a:extLst>
          </p:cNvPr>
          <p:cNvPicPr>
            <a:picLocks noChangeAspect="1"/>
          </p:cNvPicPr>
          <p:nvPr/>
        </p:nvPicPr>
        <p:blipFill>
          <a:blip r:embed="rId3"/>
          <a:stretch>
            <a:fillRect/>
          </a:stretch>
        </p:blipFill>
        <p:spPr>
          <a:xfrm>
            <a:off x="1622739" y="1281897"/>
            <a:ext cx="9257762" cy="4948881"/>
          </a:xfrm>
          <a:prstGeom prst="rect">
            <a:avLst/>
          </a:prstGeom>
        </p:spPr>
      </p:pic>
    </p:spTree>
    <p:extLst>
      <p:ext uri="{BB962C8B-B14F-4D97-AF65-F5344CB8AC3E}">
        <p14:creationId xmlns:p14="http://schemas.microsoft.com/office/powerpoint/2010/main" val="2230219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E134B-1318-A022-52EE-F0DDD57F1530}"/>
              </a:ext>
            </a:extLst>
          </p:cNvPr>
          <p:cNvSpPr txBox="1"/>
          <p:nvPr/>
        </p:nvSpPr>
        <p:spPr>
          <a:xfrm>
            <a:off x="2683098" y="214647"/>
            <a:ext cx="60906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9: Dashboard Page</a:t>
            </a:r>
            <a:endParaRPr lang="en-US"/>
          </a:p>
        </p:txBody>
      </p:sp>
      <p:pic>
        <p:nvPicPr>
          <p:cNvPr id="5" name="Picture 5">
            <a:extLst>
              <a:ext uri="{FF2B5EF4-FFF2-40B4-BE49-F238E27FC236}">
                <a16:creationId xmlns:a16="http://schemas.microsoft.com/office/drawing/2014/main" id="{895699F4-70F9-1EC3-1189-D3209414F21C}"/>
              </a:ext>
            </a:extLst>
          </p:cNvPr>
          <p:cNvPicPr>
            <a:picLocks noChangeAspect="1"/>
          </p:cNvPicPr>
          <p:nvPr/>
        </p:nvPicPr>
        <p:blipFill>
          <a:blip r:embed="rId3"/>
          <a:stretch>
            <a:fillRect/>
          </a:stretch>
        </p:blipFill>
        <p:spPr>
          <a:xfrm>
            <a:off x="753415" y="1057007"/>
            <a:ext cx="10856889" cy="5119621"/>
          </a:xfrm>
          <a:prstGeom prst="rect">
            <a:avLst/>
          </a:prstGeom>
        </p:spPr>
      </p:pic>
    </p:spTree>
    <p:extLst>
      <p:ext uri="{BB962C8B-B14F-4D97-AF65-F5344CB8AC3E}">
        <p14:creationId xmlns:p14="http://schemas.microsoft.com/office/powerpoint/2010/main" val="4063795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9F2431-0EE9-1700-E46B-6E0467CB976A}"/>
              </a:ext>
            </a:extLst>
          </p:cNvPr>
          <p:cNvSpPr txBox="1"/>
          <p:nvPr/>
        </p:nvSpPr>
        <p:spPr>
          <a:xfrm>
            <a:off x="3380703" y="268309"/>
            <a:ext cx="61040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10: Donor Registration Page</a:t>
            </a:r>
            <a:endParaRPr lang="en-US"/>
          </a:p>
        </p:txBody>
      </p:sp>
      <p:pic>
        <p:nvPicPr>
          <p:cNvPr id="3" name="Picture 3" descr="Graphical user interface&#10;&#10;Description automatically generated">
            <a:extLst>
              <a:ext uri="{FF2B5EF4-FFF2-40B4-BE49-F238E27FC236}">
                <a16:creationId xmlns:a16="http://schemas.microsoft.com/office/drawing/2014/main" id="{5094C359-7F5A-3220-C4C2-658BD165B29D}"/>
              </a:ext>
            </a:extLst>
          </p:cNvPr>
          <p:cNvPicPr>
            <a:picLocks noChangeAspect="1"/>
          </p:cNvPicPr>
          <p:nvPr/>
        </p:nvPicPr>
        <p:blipFill>
          <a:blip r:embed="rId3"/>
          <a:stretch>
            <a:fillRect/>
          </a:stretch>
        </p:blipFill>
        <p:spPr>
          <a:xfrm>
            <a:off x="1440288" y="941363"/>
            <a:ext cx="9665593" cy="5447500"/>
          </a:xfrm>
          <a:prstGeom prst="rect">
            <a:avLst/>
          </a:prstGeom>
        </p:spPr>
      </p:pic>
    </p:spTree>
    <p:extLst>
      <p:ext uri="{BB962C8B-B14F-4D97-AF65-F5344CB8AC3E}">
        <p14:creationId xmlns:p14="http://schemas.microsoft.com/office/powerpoint/2010/main" val="311391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445CD7-442D-AFE4-C7C9-457FF62800B2}"/>
              </a:ext>
            </a:extLst>
          </p:cNvPr>
          <p:cNvSpPr txBox="1"/>
          <p:nvPr/>
        </p:nvSpPr>
        <p:spPr>
          <a:xfrm>
            <a:off x="3434366" y="228063"/>
            <a:ext cx="50710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11: Donar Search Page</a:t>
            </a: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866F2EBA-7B40-169A-5897-F64EB0E266A3}"/>
              </a:ext>
            </a:extLst>
          </p:cNvPr>
          <p:cNvPicPr>
            <a:picLocks noChangeAspect="1"/>
          </p:cNvPicPr>
          <p:nvPr/>
        </p:nvPicPr>
        <p:blipFill>
          <a:blip r:embed="rId3"/>
          <a:stretch>
            <a:fillRect/>
          </a:stretch>
        </p:blipFill>
        <p:spPr>
          <a:xfrm>
            <a:off x="581696" y="1024237"/>
            <a:ext cx="11050073" cy="5378342"/>
          </a:xfrm>
          <a:prstGeom prst="rect">
            <a:avLst/>
          </a:prstGeom>
        </p:spPr>
      </p:pic>
    </p:spTree>
    <p:extLst>
      <p:ext uri="{BB962C8B-B14F-4D97-AF65-F5344CB8AC3E}">
        <p14:creationId xmlns:p14="http://schemas.microsoft.com/office/powerpoint/2010/main" val="330623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8C8DA-38A0-81D7-D627-55670024498A}"/>
              </a:ext>
            </a:extLst>
          </p:cNvPr>
          <p:cNvSpPr txBox="1"/>
          <p:nvPr/>
        </p:nvSpPr>
        <p:spPr>
          <a:xfrm>
            <a:off x="2267218" y="362217"/>
            <a:ext cx="69894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12: Result After Searching Donor Page</a:t>
            </a:r>
            <a:endParaRPr lang="en-US"/>
          </a:p>
        </p:txBody>
      </p:sp>
      <p:pic>
        <p:nvPicPr>
          <p:cNvPr id="4" name="Picture 4" descr="Text&#10;&#10;Description automatically generated">
            <a:extLst>
              <a:ext uri="{FF2B5EF4-FFF2-40B4-BE49-F238E27FC236}">
                <a16:creationId xmlns:a16="http://schemas.microsoft.com/office/drawing/2014/main" id="{78297725-50E8-F4CA-FC02-BA6EF63F55C0}"/>
              </a:ext>
            </a:extLst>
          </p:cNvPr>
          <p:cNvPicPr>
            <a:picLocks noChangeAspect="1"/>
          </p:cNvPicPr>
          <p:nvPr/>
        </p:nvPicPr>
        <p:blipFill>
          <a:blip r:embed="rId3"/>
          <a:stretch>
            <a:fillRect/>
          </a:stretch>
        </p:blipFill>
        <p:spPr>
          <a:xfrm>
            <a:off x="689020" y="1070220"/>
            <a:ext cx="10041227" cy="5264911"/>
          </a:xfrm>
          <a:prstGeom prst="rect">
            <a:avLst/>
          </a:prstGeom>
        </p:spPr>
      </p:pic>
    </p:spTree>
    <p:extLst>
      <p:ext uri="{BB962C8B-B14F-4D97-AF65-F5344CB8AC3E}">
        <p14:creationId xmlns:p14="http://schemas.microsoft.com/office/powerpoint/2010/main" val="113291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5BF5E-70B4-38C6-DEA7-21F6A4BCED66}"/>
              </a:ext>
            </a:extLst>
          </p:cNvPr>
          <p:cNvSpPr txBox="1"/>
          <p:nvPr/>
        </p:nvSpPr>
        <p:spPr>
          <a:xfrm>
            <a:off x="2479182" y="394415"/>
            <a:ext cx="65199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13: Remove Donor Page</a:t>
            </a:r>
            <a:endParaRPr lang="en-US"/>
          </a:p>
        </p:txBody>
      </p:sp>
      <p:pic>
        <p:nvPicPr>
          <p:cNvPr id="3" name="Picture 3">
            <a:extLst>
              <a:ext uri="{FF2B5EF4-FFF2-40B4-BE49-F238E27FC236}">
                <a16:creationId xmlns:a16="http://schemas.microsoft.com/office/drawing/2014/main" id="{5C12B6B1-AA1E-1F52-DCCD-364388A1865D}"/>
              </a:ext>
            </a:extLst>
          </p:cNvPr>
          <p:cNvPicPr>
            <a:picLocks noChangeAspect="1"/>
          </p:cNvPicPr>
          <p:nvPr/>
        </p:nvPicPr>
        <p:blipFill>
          <a:blip r:embed="rId3"/>
          <a:stretch>
            <a:fillRect/>
          </a:stretch>
        </p:blipFill>
        <p:spPr>
          <a:xfrm>
            <a:off x="635358" y="1121401"/>
            <a:ext cx="10910551" cy="5334269"/>
          </a:xfrm>
          <a:prstGeom prst="rect">
            <a:avLst/>
          </a:prstGeom>
        </p:spPr>
      </p:pic>
    </p:spTree>
    <p:extLst>
      <p:ext uri="{BB962C8B-B14F-4D97-AF65-F5344CB8AC3E}">
        <p14:creationId xmlns:p14="http://schemas.microsoft.com/office/powerpoint/2010/main" val="1851409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67EEE291-361A-3241-3F44-D84AC64F6D78}"/>
              </a:ext>
            </a:extLst>
          </p:cNvPr>
          <p:cNvPicPr>
            <a:picLocks noChangeAspect="1"/>
          </p:cNvPicPr>
          <p:nvPr/>
        </p:nvPicPr>
        <p:blipFill rotWithShape="1">
          <a:blip r:embed="rId3"/>
          <a:srcRect l="641" r="55393" b="-1"/>
          <a:stretch/>
        </p:blipFill>
        <p:spPr>
          <a:xfrm>
            <a:off x="-7" y="1899202"/>
            <a:ext cx="4035208" cy="4958791"/>
          </a:xfrm>
          <a:custGeom>
            <a:avLst/>
            <a:gdLst/>
            <a:ahLst/>
            <a:cxnLst/>
            <a:rect l="l" t="t" r="r" b="b"/>
            <a:pathLst>
              <a:path w="4211054" h="5181530">
                <a:moveTo>
                  <a:pt x="1165310" y="990"/>
                </a:moveTo>
                <a:cubicBezTo>
                  <a:pt x="1578456" y="12730"/>
                  <a:pt x="2002082" y="129252"/>
                  <a:pt x="2418078" y="367333"/>
                </a:cubicBezTo>
                <a:cubicBezTo>
                  <a:pt x="3905879" y="1218825"/>
                  <a:pt x="4719574" y="3276464"/>
                  <a:pt x="3861693" y="4749397"/>
                </a:cubicBezTo>
                <a:cubicBezTo>
                  <a:pt x="3781266" y="4887488"/>
                  <a:pt x="3691172" y="4998345"/>
                  <a:pt x="3592887" y="5091022"/>
                </a:cubicBezTo>
                <a:lnTo>
                  <a:pt x="3483153" y="5181530"/>
                </a:lnTo>
                <a:lnTo>
                  <a:pt x="0" y="5181530"/>
                </a:lnTo>
                <a:lnTo>
                  <a:pt x="0" y="251609"/>
                </a:lnTo>
                <a:lnTo>
                  <a:pt x="158783" y="182603"/>
                </a:lnTo>
                <a:cubicBezTo>
                  <a:pt x="479801" y="54981"/>
                  <a:pt x="818871" y="-8854"/>
                  <a:pt x="1165310" y="990"/>
                </a:cubicBezTo>
                <a:close/>
              </a:path>
            </a:pathLst>
          </a:custGeom>
        </p:spPr>
      </p:pic>
      <p:pic>
        <p:nvPicPr>
          <p:cNvPr id="4" name="Picture 4" descr="Logo, company name&#10;&#10;Description automatically generated">
            <a:extLst>
              <a:ext uri="{FF2B5EF4-FFF2-40B4-BE49-F238E27FC236}">
                <a16:creationId xmlns:a16="http://schemas.microsoft.com/office/drawing/2014/main" id="{570BBDC9-7E20-CA09-2FC0-812B3A6E7875}"/>
              </a:ext>
            </a:extLst>
          </p:cNvPr>
          <p:cNvPicPr>
            <a:picLocks noChangeAspect="1"/>
          </p:cNvPicPr>
          <p:nvPr/>
        </p:nvPicPr>
        <p:blipFill rotWithShape="1">
          <a:blip r:embed="rId4"/>
          <a:srcRect l="8098" r="19410" b="-1"/>
          <a:stretch/>
        </p:blipFill>
        <p:spPr>
          <a:xfrm>
            <a:off x="3332189" y="1"/>
            <a:ext cx="3997527" cy="2646947"/>
          </a:xfrm>
          <a:custGeom>
            <a:avLst/>
            <a:gdLst/>
            <a:ahLst/>
            <a:cxnLst/>
            <a:rect l="l" t="t" r="r" b="b"/>
            <a:pathLst>
              <a:path w="3997527" h="2646947">
                <a:moveTo>
                  <a:pt x="292993" y="0"/>
                </a:moveTo>
                <a:lnTo>
                  <a:pt x="3828920" y="0"/>
                </a:lnTo>
                <a:lnTo>
                  <a:pt x="3877162" y="126877"/>
                </a:lnTo>
                <a:cubicBezTo>
                  <a:pt x="3956137" y="365716"/>
                  <a:pt x="3997527" y="630123"/>
                  <a:pt x="3997527" y="908578"/>
                </a:cubicBezTo>
                <a:cubicBezTo>
                  <a:pt x="3997527" y="1130767"/>
                  <a:pt x="3933446" y="1309091"/>
                  <a:pt x="3789844" y="1486825"/>
                </a:cubicBezTo>
                <a:cubicBezTo>
                  <a:pt x="3639637" y="1672742"/>
                  <a:pt x="3413939" y="1843981"/>
                  <a:pt x="3174946" y="2025257"/>
                </a:cubicBezTo>
                <a:cubicBezTo>
                  <a:pt x="3130853" y="2058662"/>
                  <a:pt x="3085302" y="2093247"/>
                  <a:pt x="3039752" y="2128254"/>
                </a:cubicBezTo>
                <a:cubicBezTo>
                  <a:pt x="2632020" y="2441546"/>
                  <a:pt x="2334435" y="2646947"/>
                  <a:pt x="1928851" y="2646947"/>
                </a:cubicBezTo>
                <a:cubicBezTo>
                  <a:pt x="1310863" y="2646947"/>
                  <a:pt x="873195" y="2394813"/>
                  <a:pt x="465463" y="1803828"/>
                </a:cubicBezTo>
                <a:cubicBezTo>
                  <a:pt x="412107" y="1726474"/>
                  <a:pt x="359949" y="1656124"/>
                  <a:pt x="309509" y="1588134"/>
                </a:cubicBezTo>
                <a:cubicBezTo>
                  <a:pt x="100453" y="1306222"/>
                  <a:pt x="0" y="1159615"/>
                  <a:pt x="0" y="908578"/>
                </a:cubicBezTo>
                <a:cubicBezTo>
                  <a:pt x="0" y="659312"/>
                  <a:pt x="62965" y="413080"/>
                  <a:pt x="187010" y="176721"/>
                </a:cubicBezTo>
                <a:cubicBezTo>
                  <a:pt x="217356" y="118918"/>
                  <a:pt x="250961" y="62336"/>
                  <a:pt x="287751" y="7075"/>
                </a:cubicBezTo>
                <a:close/>
              </a:path>
            </a:pathLst>
          </a:custGeom>
        </p:spPr>
      </p:pic>
      <p:pic>
        <p:nvPicPr>
          <p:cNvPr id="3" name="Picture 3" descr="A picture containing person, preparing&#10;&#10;Description automatically generated">
            <a:extLst>
              <a:ext uri="{FF2B5EF4-FFF2-40B4-BE49-F238E27FC236}">
                <a16:creationId xmlns:a16="http://schemas.microsoft.com/office/drawing/2014/main" id="{21F022A6-EA45-AF34-8766-2AECBEDFCADF}"/>
              </a:ext>
            </a:extLst>
          </p:cNvPr>
          <p:cNvPicPr>
            <a:picLocks noChangeAspect="1"/>
          </p:cNvPicPr>
          <p:nvPr/>
        </p:nvPicPr>
        <p:blipFill rotWithShape="1">
          <a:blip r:embed="rId5"/>
          <a:srcRect l="19427" r="1426" b="-3"/>
          <a:stretch/>
        </p:blipFill>
        <p:spPr>
          <a:xfrm>
            <a:off x="8253666" y="2"/>
            <a:ext cx="3938337" cy="3321595"/>
          </a:xfrm>
          <a:custGeom>
            <a:avLst/>
            <a:gdLst/>
            <a:ahLst/>
            <a:cxnLst/>
            <a:rect l="l" t="t" r="r" b="b"/>
            <a:pathLst>
              <a:path w="3938337" h="3321595">
                <a:moveTo>
                  <a:pt x="412520" y="0"/>
                </a:moveTo>
                <a:lnTo>
                  <a:pt x="3217629" y="0"/>
                </a:lnTo>
                <a:lnTo>
                  <a:pt x="3871410" y="0"/>
                </a:lnTo>
                <a:lnTo>
                  <a:pt x="3938337" y="0"/>
                </a:lnTo>
                <a:lnTo>
                  <a:pt x="3938337" y="59511"/>
                </a:lnTo>
                <a:lnTo>
                  <a:pt x="3938337" y="699247"/>
                </a:lnTo>
                <a:lnTo>
                  <a:pt x="3938337" y="2518435"/>
                </a:lnTo>
                <a:lnTo>
                  <a:pt x="3856842" y="2618704"/>
                </a:lnTo>
                <a:cubicBezTo>
                  <a:pt x="3439614" y="3108658"/>
                  <a:pt x="2979779" y="3321595"/>
                  <a:pt x="2362292" y="3321595"/>
                </a:cubicBezTo>
                <a:cubicBezTo>
                  <a:pt x="1899140" y="3321595"/>
                  <a:pt x="1559319" y="3095023"/>
                  <a:pt x="1093716" y="2749441"/>
                </a:cubicBezTo>
                <a:cubicBezTo>
                  <a:pt x="1041701" y="2710827"/>
                  <a:pt x="989684" y="2672676"/>
                  <a:pt x="939333" y="2635829"/>
                </a:cubicBezTo>
                <a:cubicBezTo>
                  <a:pt x="666418" y="2435869"/>
                  <a:pt x="408686" y="2246981"/>
                  <a:pt x="237160" y="2041901"/>
                </a:cubicBezTo>
                <a:cubicBezTo>
                  <a:pt x="73176" y="1845849"/>
                  <a:pt x="0" y="1649145"/>
                  <a:pt x="0" y="1404055"/>
                </a:cubicBezTo>
                <a:cubicBezTo>
                  <a:pt x="0" y="866538"/>
                  <a:pt x="144750" y="376466"/>
                  <a:pt x="410955" y="1974"/>
                </a:cubicBezTo>
                <a:close/>
              </a:path>
            </a:pathLst>
          </a:custGeom>
        </p:spPr>
      </p:pic>
      <p:sp>
        <p:nvSpPr>
          <p:cNvPr id="2" name="TextBox 1">
            <a:extLst>
              <a:ext uri="{FF2B5EF4-FFF2-40B4-BE49-F238E27FC236}">
                <a16:creationId xmlns:a16="http://schemas.microsoft.com/office/drawing/2014/main" id="{B9E65A73-45DA-328E-091E-BCB4374F2223}"/>
              </a:ext>
            </a:extLst>
          </p:cNvPr>
          <p:cNvSpPr txBox="1"/>
          <p:nvPr/>
        </p:nvSpPr>
        <p:spPr>
          <a:xfrm>
            <a:off x="4478704" y="3495209"/>
            <a:ext cx="7312600" cy="30275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r>
              <a:rPr lang="en-US" sz="2800" dirty="0">
                <a:latin typeface="Times New Roman"/>
                <a:cs typeface="Times New Roman"/>
              </a:rPr>
              <a:t>Blood banking is the process that takes place in the lab to make sure that donated blood or blood products, are safe before they are used in blood transfusions and other medical procedures.</a:t>
            </a:r>
            <a:endParaRPr lang="en-US"/>
          </a:p>
          <a:p>
            <a:pPr indent="-228600" algn="just">
              <a:lnSpc>
                <a:spcPct val="90000"/>
              </a:lnSpc>
              <a:spcAft>
                <a:spcPts val="600"/>
              </a:spcAft>
              <a:buFont typeface="Arial" panose="020B0604020202020204" pitchFamily="34" charset="0"/>
              <a:buChar char="•"/>
            </a:pPr>
            <a:r>
              <a:rPr lang="en-US" sz="2800" dirty="0">
                <a:latin typeface="Times New Roman"/>
                <a:cs typeface="Times New Roman"/>
              </a:rPr>
              <a:t>Blood Donation Is The Act Of Giving Blood To Someone Who Needs It. It Is Not Just About Giving Blood, But It Is An Act Of Kindness That Saves .</a:t>
            </a:r>
          </a:p>
        </p:txBody>
      </p:sp>
    </p:spTree>
    <p:extLst>
      <p:ext uri="{BB962C8B-B14F-4D97-AF65-F5344CB8AC3E}">
        <p14:creationId xmlns:p14="http://schemas.microsoft.com/office/powerpoint/2010/main" val="556268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DB7199-49AD-D6DB-8C07-450D3E96C483}"/>
              </a:ext>
            </a:extLst>
          </p:cNvPr>
          <p:cNvSpPr txBox="1"/>
          <p:nvPr/>
        </p:nvSpPr>
        <p:spPr>
          <a:xfrm>
            <a:off x="3072147" y="321971"/>
            <a:ext cx="57820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14: Seeker Information Page</a:t>
            </a:r>
            <a:endParaRPr lang="en-US"/>
          </a:p>
        </p:txBody>
      </p:sp>
      <p:pic>
        <p:nvPicPr>
          <p:cNvPr id="3" name="Picture 3" descr="Table&#10;&#10;Description automatically generated">
            <a:extLst>
              <a:ext uri="{FF2B5EF4-FFF2-40B4-BE49-F238E27FC236}">
                <a16:creationId xmlns:a16="http://schemas.microsoft.com/office/drawing/2014/main" id="{6F68B4BF-2184-A717-23BB-EA231733C235}"/>
              </a:ext>
            </a:extLst>
          </p:cNvPr>
          <p:cNvPicPr>
            <a:picLocks noChangeAspect="1"/>
          </p:cNvPicPr>
          <p:nvPr/>
        </p:nvPicPr>
        <p:blipFill>
          <a:blip r:embed="rId3"/>
          <a:stretch>
            <a:fillRect/>
          </a:stretch>
        </p:blipFill>
        <p:spPr>
          <a:xfrm>
            <a:off x="506570" y="984361"/>
            <a:ext cx="11318382" cy="5554686"/>
          </a:xfrm>
          <a:prstGeom prst="rect">
            <a:avLst/>
          </a:prstGeom>
        </p:spPr>
      </p:pic>
    </p:spTree>
    <p:extLst>
      <p:ext uri="{BB962C8B-B14F-4D97-AF65-F5344CB8AC3E}">
        <p14:creationId xmlns:p14="http://schemas.microsoft.com/office/powerpoint/2010/main" val="485670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75A59-3525-F82C-C915-6F765682CD20}"/>
              </a:ext>
            </a:extLst>
          </p:cNvPr>
          <p:cNvSpPr txBox="1"/>
          <p:nvPr/>
        </p:nvSpPr>
        <p:spPr>
          <a:xfrm>
            <a:off x="2307464" y="187816"/>
            <a:ext cx="70297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Fig 15: Hospital Request Information Page</a:t>
            </a:r>
          </a:p>
        </p:txBody>
      </p:sp>
      <p:pic>
        <p:nvPicPr>
          <p:cNvPr id="3" name="Picture 3" descr="Table&#10;&#10;Description automatically generated">
            <a:extLst>
              <a:ext uri="{FF2B5EF4-FFF2-40B4-BE49-F238E27FC236}">
                <a16:creationId xmlns:a16="http://schemas.microsoft.com/office/drawing/2014/main" id="{24F99FF7-CC9E-87BC-3134-F34ABF28F431}"/>
              </a:ext>
            </a:extLst>
          </p:cNvPr>
          <p:cNvPicPr>
            <a:picLocks noChangeAspect="1"/>
          </p:cNvPicPr>
          <p:nvPr/>
        </p:nvPicPr>
        <p:blipFill>
          <a:blip r:embed="rId3"/>
          <a:stretch>
            <a:fillRect/>
          </a:stretch>
        </p:blipFill>
        <p:spPr>
          <a:xfrm>
            <a:off x="442175" y="853304"/>
            <a:ext cx="11253987" cy="5569955"/>
          </a:xfrm>
          <a:prstGeom prst="rect">
            <a:avLst/>
          </a:prstGeom>
        </p:spPr>
      </p:pic>
    </p:spTree>
    <p:extLst>
      <p:ext uri="{BB962C8B-B14F-4D97-AF65-F5344CB8AC3E}">
        <p14:creationId xmlns:p14="http://schemas.microsoft.com/office/powerpoint/2010/main" val="887810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8D4CD-1D77-0C01-D63F-A7890D845A26}"/>
              </a:ext>
            </a:extLst>
          </p:cNvPr>
          <p:cNvSpPr txBox="1"/>
          <p:nvPr/>
        </p:nvSpPr>
        <p:spPr>
          <a:xfrm>
            <a:off x="2602605" y="295141"/>
            <a:ext cx="71638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Times New Roman"/>
                <a:cs typeface="Times New Roman"/>
              </a:rPr>
              <a:t>Fig 16: Blood Stock Information Page</a:t>
            </a:r>
            <a:endParaRPr lang="en-US"/>
          </a:p>
        </p:txBody>
      </p:sp>
      <p:pic>
        <p:nvPicPr>
          <p:cNvPr id="3" name="Picture 3" descr="Table&#10;&#10;Description automatically generated">
            <a:extLst>
              <a:ext uri="{FF2B5EF4-FFF2-40B4-BE49-F238E27FC236}">
                <a16:creationId xmlns:a16="http://schemas.microsoft.com/office/drawing/2014/main" id="{2DAC4E42-5213-75F9-A5C7-6C626988757B}"/>
              </a:ext>
            </a:extLst>
          </p:cNvPr>
          <p:cNvPicPr>
            <a:picLocks noChangeAspect="1"/>
          </p:cNvPicPr>
          <p:nvPr/>
        </p:nvPicPr>
        <p:blipFill>
          <a:blip r:embed="rId3"/>
          <a:stretch>
            <a:fillRect/>
          </a:stretch>
        </p:blipFill>
        <p:spPr>
          <a:xfrm>
            <a:off x="313386" y="1128859"/>
            <a:ext cx="11500833" cy="5265692"/>
          </a:xfrm>
          <a:prstGeom prst="rect">
            <a:avLst/>
          </a:prstGeom>
        </p:spPr>
      </p:pic>
    </p:spTree>
    <p:extLst>
      <p:ext uri="{BB962C8B-B14F-4D97-AF65-F5344CB8AC3E}">
        <p14:creationId xmlns:p14="http://schemas.microsoft.com/office/powerpoint/2010/main" val="3625321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35198-29AE-F557-E427-3402098B1E78}"/>
              </a:ext>
            </a:extLst>
          </p:cNvPr>
          <p:cNvSpPr txBox="1"/>
          <p:nvPr/>
        </p:nvSpPr>
        <p:spPr>
          <a:xfrm>
            <a:off x="2964823" y="214647"/>
            <a:ext cx="68419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latin typeface="Times New Roman"/>
              </a:rPr>
              <a:t>Fig 17: Blood Stock Updating Page </a:t>
            </a:r>
            <a:r>
              <a:rPr lang="en-US" sz="2800" dirty="0">
                <a:latin typeface="Times New Roman"/>
                <a:ea typeface="Times New Roman"/>
                <a:cs typeface="Times New Roman"/>
              </a:rPr>
              <a:t> </a:t>
            </a:r>
            <a:endParaRPr lang="en-US" sz="2800">
              <a:latin typeface="Times New Roman"/>
              <a:ea typeface="Calibri"/>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E256E56C-2E5E-42B6-6EDB-F2ACF9F4E9BC}"/>
              </a:ext>
            </a:extLst>
          </p:cNvPr>
          <p:cNvPicPr>
            <a:picLocks noChangeAspect="1"/>
          </p:cNvPicPr>
          <p:nvPr/>
        </p:nvPicPr>
        <p:blipFill>
          <a:blip r:embed="rId3"/>
          <a:stretch>
            <a:fillRect/>
          </a:stretch>
        </p:blipFill>
        <p:spPr>
          <a:xfrm>
            <a:off x="324119" y="902349"/>
            <a:ext cx="11436438" cy="5246486"/>
          </a:xfrm>
          <a:prstGeom prst="rect">
            <a:avLst/>
          </a:prstGeom>
        </p:spPr>
      </p:pic>
    </p:spTree>
    <p:extLst>
      <p:ext uri="{BB962C8B-B14F-4D97-AF65-F5344CB8AC3E}">
        <p14:creationId xmlns:p14="http://schemas.microsoft.com/office/powerpoint/2010/main" val="2096636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A184F-FC21-E7AA-AA15-620FE6D554F7}"/>
              </a:ext>
            </a:extLst>
          </p:cNvPr>
          <p:cNvSpPr txBox="1"/>
          <p:nvPr/>
        </p:nvSpPr>
        <p:spPr>
          <a:xfrm>
            <a:off x="3769753" y="308556"/>
            <a:ext cx="46551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ea typeface="Calibri"/>
                <a:cs typeface="Calibri"/>
              </a:rPr>
              <a:t>CONCLUSION</a:t>
            </a:r>
            <a:r>
              <a:rPr lang="en-US" sz="2800" b="1" dirty="0">
                <a:ea typeface="Calibri"/>
                <a:cs typeface="Calibri"/>
              </a:rPr>
              <a:t> </a:t>
            </a:r>
          </a:p>
        </p:txBody>
      </p:sp>
      <p:sp>
        <p:nvSpPr>
          <p:cNvPr id="4" name="TextBox 3">
            <a:extLst>
              <a:ext uri="{FF2B5EF4-FFF2-40B4-BE49-F238E27FC236}">
                <a16:creationId xmlns:a16="http://schemas.microsoft.com/office/drawing/2014/main" id="{EBFAD4DE-4158-34EB-CEDD-14F072616BD8}"/>
              </a:ext>
            </a:extLst>
          </p:cNvPr>
          <p:cNvSpPr txBox="1"/>
          <p:nvPr/>
        </p:nvSpPr>
        <p:spPr>
          <a:xfrm>
            <a:off x="590281" y="1032992"/>
            <a:ext cx="107484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rPr>
              <a:t> Blood Bank  Management System is a web-based  system which  provide convenience, efficiency and security to the system users and hospitals compared to the manual systems. It was found out that manual systems have many disadvantages that disappoint and dissatisfy users. Indeed, online blood bank applications make work easy, and ensure fast retrieval of data when needed.  The database is a vital aspect of the system. The database of the hospitals and the blood banks must be checked for consistency on regular basis for smooth working of the system. </a:t>
            </a:r>
            <a:endParaRPr lang="en-US" sz="2000">
              <a:ea typeface="Calibri" panose="020F0502020204030204"/>
              <a:cs typeface="Calibri" panose="020F0502020204030204"/>
            </a:endParaRPr>
          </a:p>
        </p:txBody>
      </p:sp>
    </p:spTree>
    <p:extLst>
      <p:ext uri="{BB962C8B-B14F-4D97-AF65-F5344CB8AC3E}">
        <p14:creationId xmlns:p14="http://schemas.microsoft.com/office/powerpoint/2010/main" val="2043732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F4CEE-59D9-3A2F-4615-42F82A8BAA6F}"/>
              </a:ext>
            </a:extLst>
          </p:cNvPr>
          <p:cNvSpPr txBox="1"/>
          <p:nvPr/>
        </p:nvSpPr>
        <p:spPr>
          <a:xfrm>
            <a:off x="5033493" y="279042"/>
            <a:ext cx="39441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ea typeface="Calibri"/>
                <a:cs typeface="Calibri"/>
              </a:rPr>
              <a:t>References</a:t>
            </a:r>
          </a:p>
        </p:txBody>
      </p:sp>
      <p:sp>
        <p:nvSpPr>
          <p:cNvPr id="3" name="TextBox 2">
            <a:extLst>
              <a:ext uri="{FF2B5EF4-FFF2-40B4-BE49-F238E27FC236}">
                <a16:creationId xmlns:a16="http://schemas.microsoft.com/office/drawing/2014/main" id="{94052377-9FDE-3998-C39F-99703192E5BE}"/>
              </a:ext>
            </a:extLst>
          </p:cNvPr>
          <p:cNvSpPr txBox="1"/>
          <p:nvPr/>
        </p:nvSpPr>
        <p:spPr>
          <a:xfrm>
            <a:off x="1811091" y="1180563"/>
            <a:ext cx="8532253" cy="44271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934394CC-E96F-411C-7536-E0E52D7FD704}"/>
              </a:ext>
            </a:extLst>
          </p:cNvPr>
          <p:cNvSpPr txBox="1"/>
          <p:nvPr/>
        </p:nvSpPr>
        <p:spPr>
          <a:xfrm>
            <a:off x="1998908" y="858591"/>
            <a:ext cx="8746901" cy="461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398952E2-142C-3452-C664-BC0B443749EE}"/>
              </a:ext>
            </a:extLst>
          </p:cNvPr>
          <p:cNvSpPr txBox="1"/>
          <p:nvPr/>
        </p:nvSpPr>
        <p:spPr>
          <a:xfrm>
            <a:off x="372950" y="541984"/>
            <a:ext cx="1111071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AutoNum type="arabicPeriod"/>
            </a:pPr>
            <a:r>
              <a:rPr lang="en-US" sz="2000" dirty="0">
                <a:latin typeface="Times New Roman"/>
                <a:ea typeface="+mn-lt"/>
                <a:cs typeface="+mn-lt"/>
              </a:rPr>
              <a:t>2018 International Conference on Computer, Control, Electrical, and Electronics Engineering (ICCCEE ) Computerized Central Blood Bank Management.</a:t>
            </a:r>
            <a:endParaRPr lang="en-US" sz="2000" dirty="0">
              <a:latin typeface="Times New Roman"/>
              <a:ea typeface="Calibri" panose="020F0502020204030204"/>
              <a:cs typeface="Calibri" panose="020F0502020204030204"/>
            </a:endParaRPr>
          </a:p>
          <a:p>
            <a:pPr marL="457200" indent="-457200" algn="just">
              <a:buAutoNum type="arabicPeriod"/>
            </a:pPr>
            <a:r>
              <a:rPr lang="en-US" sz="2000" dirty="0">
                <a:latin typeface="Times New Roman"/>
                <a:ea typeface="+mn-lt"/>
                <a:cs typeface="+mn-lt"/>
              </a:rPr>
              <a:t>Proceedings of the Second International Conference on Inventive Systems and Control (ICISC 2018) IEEE Xplore Compliant – Part Number:CFP18J06-ART, ISBN:978-1-5386-0807-4; DVD Part Number:CFP18J06DVD, ISBN:978-1-5386-0806-7.</a:t>
            </a:r>
            <a:endParaRPr lang="en-US" sz="2000" dirty="0">
              <a:latin typeface="Times New Roman"/>
              <a:ea typeface="Calibri" panose="020F0502020204030204"/>
              <a:cs typeface="Calibri" panose="020F0502020204030204"/>
            </a:endParaRPr>
          </a:p>
          <a:p>
            <a:pPr marL="457200" indent="-457200" algn="just">
              <a:buAutoNum type="arabicPeriod"/>
            </a:pPr>
            <a:r>
              <a:rPr lang="en-US" sz="2000" dirty="0">
                <a:latin typeface="Times New Roman"/>
                <a:ea typeface="+mn-lt"/>
                <a:cs typeface="+mn-lt"/>
              </a:rPr>
              <a:t>Framework for Performance Engineering of Workflows .A Blood Bank Case Study Gunnar Brataas , Peter H. Hughes y and Arne </a:t>
            </a:r>
            <a:r>
              <a:rPr lang="en-US" sz="2000" err="1">
                <a:latin typeface="Times New Roman"/>
                <a:ea typeface="+mn-lt"/>
                <a:cs typeface="+mn-lt"/>
              </a:rPr>
              <a:t>Slvberg</a:t>
            </a:r>
            <a:r>
              <a:rPr lang="en-US" sz="2000" dirty="0">
                <a:latin typeface="Times New Roman"/>
                <a:ea typeface="+mn-lt"/>
                <a:cs typeface="+mn-lt"/>
              </a:rPr>
              <a:t> z. Department of Computer and Information Science Norwegian University of Science and Technology (NTNU)7034 Trondheim, NORWAY.</a:t>
            </a:r>
          </a:p>
          <a:p>
            <a:pPr marL="457200" indent="-457200" algn="just">
              <a:buAutoNum type="arabicPeriod"/>
            </a:pPr>
            <a:r>
              <a:rPr lang="en-US" sz="2000" dirty="0">
                <a:latin typeface="Times New Roman"/>
                <a:ea typeface="Calibri" panose="020F0502020204030204"/>
                <a:cs typeface="Times New Roman"/>
              </a:rPr>
              <a:t>  K. Sazama, Reports of 355 transfusion-associated deaths: 1976 through1985, </a:t>
            </a:r>
            <a:endParaRPr lang="en-US" sz="2000" dirty="0">
              <a:latin typeface="Times New Roman"/>
              <a:ea typeface="Calibri" panose="020F0502020204030204"/>
              <a:cs typeface="Calibri"/>
            </a:endParaRPr>
          </a:p>
          <a:p>
            <a:pPr marL="457200" indent="-457200" algn="just">
              <a:buAutoNum type="arabicPeriod"/>
            </a:pPr>
            <a:r>
              <a:rPr lang="en-US" sz="2000" dirty="0">
                <a:latin typeface="Times New Roman"/>
                <a:ea typeface="Calibri" panose="020F0502020204030204"/>
                <a:cs typeface="Times New Roman"/>
              </a:rPr>
              <a:t>Transfusion </a:t>
            </a:r>
            <a:r>
              <a:rPr lang="en-US" sz="2000" b="1" dirty="0">
                <a:latin typeface="Times New Roman"/>
                <a:ea typeface="+mn-lt"/>
                <a:cs typeface="+mn-lt"/>
              </a:rPr>
              <a:t>30 </a:t>
            </a:r>
            <a:r>
              <a:rPr lang="en-US" sz="2000" dirty="0">
                <a:latin typeface="Times New Roman"/>
                <a:ea typeface="Calibri" panose="020F0502020204030204"/>
                <a:cs typeface="Times New Roman"/>
              </a:rPr>
              <a:t>(7) (1990) 583– 590. </a:t>
            </a:r>
            <a:endParaRPr lang="en-US" sz="2000">
              <a:latin typeface="Times New Roman"/>
              <a:ea typeface="Calibri"/>
              <a:cs typeface="Calibri"/>
            </a:endParaRPr>
          </a:p>
          <a:p>
            <a:pPr marL="457200" indent="-457200" algn="just">
              <a:buAutoNum type="arabicPeriod"/>
            </a:pPr>
            <a:r>
              <a:rPr lang="en-US" sz="2000" dirty="0">
                <a:latin typeface="Times New Roman"/>
                <a:ea typeface="Calibri" panose="020F0502020204030204"/>
                <a:cs typeface="Times New Roman"/>
                <a:hlinkClick r:id="rId3"/>
              </a:rPr>
              <a:t>https://www.financialexpress.com/lifestyle/health/no-blood-bank-in-63-districts-of-india-govt</a:t>
            </a:r>
            <a:r>
              <a:rPr lang="en-US" sz="2000" dirty="0">
                <a:latin typeface="Times New Roman"/>
                <a:ea typeface="Calibri" panose="020F0502020204030204"/>
                <a:cs typeface="Times New Roman"/>
              </a:rPr>
              <a:t> data/2185999/(online) </a:t>
            </a:r>
            <a:endParaRPr lang="en-US" sz="2000" dirty="0">
              <a:latin typeface="Times New Roman"/>
              <a:ea typeface="Calibri"/>
              <a:cs typeface="Calibri"/>
            </a:endParaRPr>
          </a:p>
          <a:p>
            <a:pPr marL="457200" indent="-457200" algn="just">
              <a:buAutoNum type="arabicPeriod"/>
            </a:pPr>
            <a:r>
              <a:rPr lang="en-US" sz="2000" dirty="0">
                <a:latin typeface="Times New Roman"/>
                <a:ea typeface="Calibri" panose="020F0502020204030204"/>
                <a:cs typeface="Times New Roman"/>
              </a:rPr>
              <a:t> P. Priya and V. Saranya (2014) “The Optimization of Blood Donor Information and Management System by Technopedia” ISO 3297: 2007 </a:t>
            </a:r>
            <a:r>
              <a:rPr lang="en-US" sz="2000" b="1" dirty="0">
                <a:latin typeface="Times New Roman"/>
                <a:ea typeface="+mn-lt"/>
                <a:cs typeface="+mn-lt"/>
              </a:rPr>
              <a:t>3 </a:t>
            </a:r>
            <a:r>
              <a:rPr lang="en-US" sz="2000" dirty="0">
                <a:latin typeface="Times New Roman"/>
                <a:ea typeface="Calibri" panose="020F0502020204030204"/>
                <a:cs typeface="Times New Roman"/>
              </a:rPr>
              <a:t>(1)</a:t>
            </a:r>
            <a:endParaRPr lang="en-US" sz="2000">
              <a:latin typeface="Times New Roman"/>
              <a:ea typeface="Calibri"/>
              <a:cs typeface="Calibri"/>
            </a:endParaRPr>
          </a:p>
          <a:p>
            <a:pPr marL="457200" indent="-457200">
              <a:buAutoNum type="arabicPeriod"/>
            </a:pPr>
            <a:endParaRPr lang="en-US" sz="2400" dirty="0">
              <a:latin typeface="Times New Roman"/>
              <a:ea typeface="Calibri" panose="020F0502020204030204"/>
              <a:cs typeface="Calibri" panose="020F0502020204030204"/>
            </a:endParaRPr>
          </a:p>
        </p:txBody>
      </p:sp>
    </p:spTree>
    <p:extLst>
      <p:ext uri="{BB962C8B-B14F-4D97-AF65-F5344CB8AC3E}">
        <p14:creationId xmlns:p14="http://schemas.microsoft.com/office/powerpoint/2010/main" val="3823659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2BA40E-F06D-81CD-4AD6-8F31EC386868}"/>
              </a:ext>
            </a:extLst>
          </p:cNvPr>
          <p:cNvSpPr txBox="1"/>
          <p:nvPr/>
        </p:nvSpPr>
        <p:spPr>
          <a:xfrm>
            <a:off x="4140517" y="320402"/>
            <a:ext cx="32975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Introduction</a:t>
            </a:r>
            <a:r>
              <a:rPr lang="en-US" sz="2800" b="1" dirty="0">
                <a:cs typeface="Calibri"/>
              </a:rPr>
              <a:t> </a:t>
            </a:r>
            <a:endParaRPr lang="en-US" sz="2800" b="1" dirty="0"/>
          </a:p>
        </p:txBody>
      </p:sp>
      <p:sp>
        <p:nvSpPr>
          <p:cNvPr id="3" name="TextBox 2">
            <a:extLst>
              <a:ext uri="{FF2B5EF4-FFF2-40B4-BE49-F238E27FC236}">
                <a16:creationId xmlns:a16="http://schemas.microsoft.com/office/drawing/2014/main" id="{385A7950-CD39-1864-BDD0-C830D4987F61}"/>
              </a:ext>
            </a:extLst>
          </p:cNvPr>
          <p:cNvSpPr txBox="1"/>
          <p:nvPr/>
        </p:nvSpPr>
        <p:spPr>
          <a:xfrm>
            <a:off x="845176" y="1650105"/>
            <a:ext cx="1062507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Times New Roman"/>
                <a:cs typeface="Times New Roman"/>
              </a:rPr>
              <a:t> </a:t>
            </a:r>
            <a:r>
              <a:rPr lang="en-US" sz="2000" dirty="0">
                <a:latin typeface="Times New Roman"/>
                <a:cs typeface="Times New Roman"/>
              </a:rPr>
              <a:t> Technology is introducing new innovations day by day, thus reducing the time required to do things. The proposed system can be used to reduce the time required to deliver required blood to the needy in cases of emergency. It provides a way of communication and synchronization between the hospitals and the blood banks. It also provides them with the facility of communicating with the nearby donors in emergencies. The purpose of this study was to develop a blood management information system to assist in the management of blood donor records, seeker records, blood stock details and easy to control . The database is the single most useful setting for caching data, and it is also an ideal tool for contriving, managing, updating, and modifying data from different angles. The benefits of a well-structured blood bank database are limitless and yield the benefits of improving efficiency and saving time.  </a:t>
            </a:r>
            <a:endParaRPr lang="en-US" sz="2000"/>
          </a:p>
        </p:txBody>
      </p:sp>
    </p:spTree>
    <p:extLst>
      <p:ext uri="{BB962C8B-B14F-4D97-AF65-F5344CB8AC3E}">
        <p14:creationId xmlns:p14="http://schemas.microsoft.com/office/powerpoint/2010/main" val="381831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3BCC5-C2E9-9046-E50F-E5ACF9D20C18}"/>
              </a:ext>
            </a:extLst>
          </p:cNvPr>
          <p:cNvSpPr txBox="1"/>
          <p:nvPr/>
        </p:nvSpPr>
        <p:spPr>
          <a:xfrm>
            <a:off x="3736730" y="439615"/>
            <a:ext cx="46013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Motivation </a:t>
            </a:r>
          </a:p>
        </p:txBody>
      </p:sp>
      <p:sp>
        <p:nvSpPr>
          <p:cNvPr id="3" name="TextBox 2">
            <a:extLst>
              <a:ext uri="{FF2B5EF4-FFF2-40B4-BE49-F238E27FC236}">
                <a16:creationId xmlns:a16="http://schemas.microsoft.com/office/drawing/2014/main" id="{A178CC1C-1020-4EE9-A16D-8BA2863A3C30}"/>
              </a:ext>
            </a:extLst>
          </p:cNvPr>
          <p:cNvSpPr txBox="1"/>
          <p:nvPr/>
        </p:nvSpPr>
        <p:spPr>
          <a:xfrm>
            <a:off x="1934307" y="1711569"/>
            <a:ext cx="860180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ea typeface="+mn-lt"/>
                <a:cs typeface="+mn-lt"/>
              </a:rPr>
              <a:t>When it comes to the efficiency and high productivity of Blood Bank Management, we require a well-built management system which makes all work easy. Blood Bank Mangement System not only increase efficiency but also reduces the workload of employees by which it speeds ups the management system. This System is useful while held a Blood Donation Camp.</a:t>
            </a:r>
            <a:endParaRPr lang="en-US" sz="2000" dirty="0">
              <a:latin typeface="Times New Roman"/>
              <a:cs typeface="Times New Roman"/>
            </a:endParaRPr>
          </a:p>
        </p:txBody>
      </p:sp>
    </p:spTree>
    <p:extLst>
      <p:ext uri="{BB962C8B-B14F-4D97-AF65-F5344CB8AC3E}">
        <p14:creationId xmlns:p14="http://schemas.microsoft.com/office/powerpoint/2010/main" val="312109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7949B7-766F-1352-4CF5-ED4D4752B3F5}"/>
              </a:ext>
            </a:extLst>
          </p:cNvPr>
          <p:cNvSpPr txBox="1"/>
          <p:nvPr/>
        </p:nvSpPr>
        <p:spPr>
          <a:xfrm>
            <a:off x="4009292" y="161192"/>
            <a:ext cx="39858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Objectives</a:t>
            </a:r>
            <a:endParaRPr lang="en-US" sz="2800" b="1" dirty="0">
              <a:latin typeface="Times New Roman"/>
              <a:cs typeface="Times New Roman"/>
            </a:endParaRPr>
          </a:p>
        </p:txBody>
      </p:sp>
      <p:sp>
        <p:nvSpPr>
          <p:cNvPr id="3" name="TextBox 2">
            <a:extLst>
              <a:ext uri="{FF2B5EF4-FFF2-40B4-BE49-F238E27FC236}">
                <a16:creationId xmlns:a16="http://schemas.microsoft.com/office/drawing/2014/main" id="{21C9F324-5984-FA7E-DBAE-BFBCE0C5777B}"/>
              </a:ext>
            </a:extLst>
          </p:cNvPr>
          <p:cNvSpPr txBox="1"/>
          <p:nvPr/>
        </p:nvSpPr>
        <p:spPr>
          <a:xfrm>
            <a:off x="1480038" y="1157654"/>
            <a:ext cx="951034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ea typeface="+mn-lt"/>
                <a:cs typeface="+mn-lt"/>
              </a:rPr>
              <a:t>To overcome the drawbacks of the previously existing Blood Donation Management system. This is a web application allows you to access the whole information about Blood Bank Management Software, readily scalable and adaptable to meet the complex need of Blood Banks Who are Key Facilitator for the Healthcare Sector, it also supports all the functionalities of Blood Bank.</a:t>
            </a:r>
            <a:endParaRPr lang="en-US" sz="2000" dirty="0">
              <a:latin typeface="Times New Roman"/>
              <a:cs typeface="Times New Roman"/>
            </a:endParaRPr>
          </a:p>
        </p:txBody>
      </p:sp>
    </p:spTree>
    <p:extLst>
      <p:ext uri="{BB962C8B-B14F-4D97-AF65-F5344CB8AC3E}">
        <p14:creationId xmlns:p14="http://schemas.microsoft.com/office/powerpoint/2010/main" val="132154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99EA9-9B99-6023-DD14-1A0E4ECC09FF}"/>
              </a:ext>
            </a:extLst>
          </p:cNvPr>
          <p:cNvSpPr txBox="1"/>
          <p:nvPr/>
        </p:nvSpPr>
        <p:spPr>
          <a:xfrm>
            <a:off x="3795345" y="278422"/>
            <a:ext cx="480646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Problem Statement</a:t>
            </a:r>
            <a:r>
              <a:rPr lang="en-US" sz="2800" dirty="0">
                <a:latin typeface="Times New Roman"/>
                <a:cs typeface="Calibri"/>
              </a:rPr>
              <a:t> </a:t>
            </a:r>
          </a:p>
          <a:p>
            <a:pPr algn="ctr"/>
            <a:endParaRPr lang="en-US" dirty="0">
              <a:ea typeface="Calibri" panose="020F0502020204030204"/>
              <a:cs typeface="Calibri"/>
            </a:endParaRPr>
          </a:p>
          <a:p>
            <a:pPr algn="ctr"/>
            <a:endParaRPr lang="en-US" dirty="0">
              <a:ea typeface="Calibri" panose="020F0502020204030204"/>
              <a:cs typeface="Calibri"/>
            </a:endParaRPr>
          </a:p>
        </p:txBody>
      </p:sp>
      <p:sp>
        <p:nvSpPr>
          <p:cNvPr id="3" name="TextBox 2">
            <a:extLst>
              <a:ext uri="{FF2B5EF4-FFF2-40B4-BE49-F238E27FC236}">
                <a16:creationId xmlns:a16="http://schemas.microsoft.com/office/drawing/2014/main" id="{9E892783-812A-81C8-2F1C-9D1850DB2D18}"/>
              </a:ext>
            </a:extLst>
          </p:cNvPr>
          <p:cNvSpPr txBox="1"/>
          <p:nvPr/>
        </p:nvSpPr>
        <p:spPr>
          <a:xfrm>
            <a:off x="1126901" y="1193978"/>
            <a:ext cx="979330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dirty="0">
                <a:latin typeface="Times New Roman"/>
                <a:cs typeface="Times New Roman"/>
              </a:rPr>
              <a:t> </a:t>
            </a:r>
            <a:r>
              <a:rPr lang="en-US" sz="2000" dirty="0">
                <a:latin typeface="Times New Roman"/>
                <a:cs typeface="Times New Roman"/>
              </a:rPr>
              <a:t>Lack of immediate retrievals , Lack of immediate information storage ,Lack of prompt updating , Error prone manual calculation all these problems  overcome by Blood Donation Management System  in short to overcome the drawbacks of the previously existing Blood Donation Management system.  Goals of proposed system is to be an immediate retrieval of information , no redundancy, accuracy ,</a:t>
            </a:r>
            <a:r>
              <a:rPr lang="en-US" sz="2000" dirty="0">
                <a:latin typeface="Times New Roman"/>
                <a:ea typeface="Calibri" panose="020F0502020204030204"/>
                <a:cs typeface="Times New Roman"/>
              </a:rPr>
              <a:t> immediate storage of information respectively .</a:t>
            </a:r>
            <a:endParaRPr lang="en-US" sz="2000" dirty="0">
              <a:latin typeface="Times New Roman"/>
              <a:cs typeface="Times New Roman"/>
            </a:endParaRPr>
          </a:p>
          <a:p>
            <a:pPr algn="just"/>
            <a:endParaRPr lang="en-US" sz="2400" b="1" dirty="0">
              <a:latin typeface="Times New Roman"/>
              <a:ea typeface="Calibri" panose="020F0502020204030204"/>
              <a:cs typeface="Times New Roman"/>
            </a:endParaRPr>
          </a:p>
          <a:p>
            <a:pPr algn="just"/>
            <a:endParaRPr lang="en-US" sz="2400" dirty="0">
              <a:latin typeface="Times New Roman"/>
              <a:ea typeface="Calibri" panose="020F0502020204030204"/>
              <a:cs typeface="Times New Roman"/>
            </a:endParaRPr>
          </a:p>
          <a:p>
            <a:pPr algn="just"/>
            <a:endParaRPr lang="en-US" sz="2400" dirty="0">
              <a:latin typeface="Times New Roman"/>
              <a:ea typeface="Calibri" panose="020F0502020204030204"/>
              <a:cs typeface="Times New Roman"/>
            </a:endParaRPr>
          </a:p>
          <a:p>
            <a:pPr algn="just"/>
            <a:endParaRPr lang="en-US" sz="2400" dirty="0">
              <a:latin typeface="Times New Roman"/>
              <a:cs typeface="Times New Roman"/>
            </a:endParaRPr>
          </a:p>
          <a:p>
            <a:endParaRPr lang="en-US" sz="1400" dirty="0">
              <a:latin typeface="Times New Roman"/>
              <a:ea typeface="Calibri"/>
              <a:cs typeface="Times New Roman"/>
            </a:endParaRPr>
          </a:p>
          <a:p>
            <a:endParaRPr lang="en-US" sz="1400" dirty="0">
              <a:latin typeface="Calibri"/>
              <a:ea typeface="Calibri"/>
              <a:cs typeface="Calibri"/>
            </a:endParaRPr>
          </a:p>
          <a:p>
            <a:endParaRPr lang="en-US" sz="1400" dirty="0">
              <a:latin typeface="Calibri"/>
              <a:ea typeface="Calibri"/>
              <a:cs typeface="Calibri"/>
            </a:endParaRPr>
          </a:p>
          <a:p>
            <a:endParaRPr lang="en-US" sz="1400" dirty="0">
              <a:latin typeface="Times New Roman"/>
              <a:cs typeface="Times New Roman"/>
            </a:endParaRPr>
          </a:p>
        </p:txBody>
      </p:sp>
    </p:spTree>
    <p:extLst>
      <p:ext uri="{BB962C8B-B14F-4D97-AF65-F5344CB8AC3E}">
        <p14:creationId xmlns:p14="http://schemas.microsoft.com/office/powerpoint/2010/main" val="27882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3254BE-A568-A7DA-F528-14CE3931C33A}"/>
              </a:ext>
            </a:extLst>
          </p:cNvPr>
          <p:cNvSpPr txBox="1"/>
          <p:nvPr/>
        </p:nvSpPr>
        <p:spPr>
          <a:xfrm>
            <a:off x="3118585" y="648484"/>
            <a:ext cx="6972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Times New Roman"/>
                <a:cs typeface="Calibri"/>
              </a:rPr>
              <a:t>Project Requirement Specification (SRS)</a:t>
            </a:r>
            <a:endParaRPr lang="en-US" sz="2800" b="1" dirty="0">
              <a:latin typeface="Times New Roman"/>
              <a:cs typeface="Times New Roman"/>
            </a:endParaRPr>
          </a:p>
        </p:txBody>
      </p:sp>
      <p:sp>
        <p:nvSpPr>
          <p:cNvPr id="3" name="TextBox 2">
            <a:extLst>
              <a:ext uri="{FF2B5EF4-FFF2-40B4-BE49-F238E27FC236}">
                <a16:creationId xmlns:a16="http://schemas.microsoft.com/office/drawing/2014/main" id="{6556795F-FD28-BF8F-137B-161B60B6ABEF}"/>
              </a:ext>
            </a:extLst>
          </p:cNvPr>
          <p:cNvSpPr txBox="1"/>
          <p:nvPr/>
        </p:nvSpPr>
        <p:spPr>
          <a:xfrm>
            <a:off x="1774520" y="1552705"/>
            <a:ext cx="912051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latin typeface="Times New Roman"/>
                <a:cs typeface="Times New Roman"/>
              </a:rPr>
              <a:t>Once the analyst has performed all the above mentioned activities, all the requirements are to be systematically organized in the form of an </a:t>
            </a:r>
            <a:r>
              <a:rPr lang="en-US" sz="2000" b="1" dirty="0">
                <a:latin typeface="Times New Roman"/>
                <a:cs typeface="Times New Roman"/>
              </a:rPr>
              <a:t>SRS </a:t>
            </a:r>
            <a:r>
              <a:rPr lang="en-US" sz="2000" dirty="0">
                <a:latin typeface="Times New Roman"/>
                <a:cs typeface="Times New Roman"/>
              </a:rPr>
              <a:t>document. The SRS document usually contains all the user requirements in an informal form.</a:t>
            </a:r>
            <a:endParaRPr lang="en-US" sz="2000">
              <a:latin typeface="Times New Roman"/>
              <a:ea typeface="Calibri"/>
              <a:cs typeface="Calibri"/>
            </a:endParaRPr>
          </a:p>
          <a:p>
            <a:pPr algn="just"/>
            <a:r>
              <a:rPr lang="en-US" sz="2000" dirty="0">
                <a:latin typeface="Times New Roman"/>
                <a:cs typeface="Times New Roman"/>
              </a:rPr>
              <a:t>An SRS document clearly documents the following aspects of a system:</a:t>
            </a:r>
            <a:endParaRPr lang="en-US" sz="2000">
              <a:latin typeface="Times New Roman"/>
              <a:ea typeface="Calibri"/>
              <a:cs typeface="Calibri"/>
            </a:endParaRPr>
          </a:p>
          <a:p>
            <a:pPr marL="342900" indent="-342900" algn="just">
              <a:buFont typeface="Arial"/>
              <a:buChar char="•"/>
            </a:pPr>
            <a:r>
              <a:rPr lang="en-US" sz="2000" dirty="0">
                <a:latin typeface="Times New Roman"/>
                <a:cs typeface="Times New Roman"/>
              </a:rPr>
              <a:t>Environmental characteristics</a:t>
            </a:r>
            <a:endParaRPr lang="en-US" sz="2000">
              <a:latin typeface="Times New Roman"/>
              <a:ea typeface="Calibri"/>
              <a:cs typeface="Calibri"/>
            </a:endParaRPr>
          </a:p>
          <a:p>
            <a:pPr marL="342900" indent="-342900" algn="just">
              <a:buFont typeface="Courier New"/>
              <a:buChar char="o"/>
            </a:pPr>
            <a:r>
              <a:rPr lang="en-US" sz="2000" dirty="0">
                <a:latin typeface="Times New Roman"/>
                <a:cs typeface="Times New Roman"/>
              </a:rPr>
              <a:t> Hardware</a:t>
            </a:r>
            <a:endParaRPr lang="en-US" sz="2000">
              <a:latin typeface="Times New Roman"/>
              <a:ea typeface="Calibri"/>
              <a:cs typeface="Calibri"/>
            </a:endParaRPr>
          </a:p>
          <a:p>
            <a:pPr marL="342900" indent="-342900" algn="just">
              <a:buFont typeface="Courier New"/>
              <a:buChar char="o"/>
            </a:pPr>
            <a:r>
              <a:rPr lang="en-US" sz="2000" dirty="0">
                <a:latin typeface="Times New Roman"/>
                <a:cs typeface="Times New Roman"/>
              </a:rPr>
              <a:t> Software</a:t>
            </a:r>
            <a:endParaRPr lang="en-US" sz="2000">
              <a:latin typeface="Times New Roman"/>
              <a:ea typeface="Calibri"/>
              <a:cs typeface="Calibri"/>
            </a:endParaRPr>
          </a:p>
          <a:p>
            <a:pPr marL="342900" indent="-342900" algn="just">
              <a:buFont typeface="Arial"/>
              <a:buChar char="•"/>
            </a:pPr>
            <a:r>
              <a:rPr lang="en-US" sz="2000" dirty="0">
                <a:latin typeface="Times New Roman"/>
                <a:cs typeface="Times New Roman"/>
              </a:rPr>
              <a:t>Functional Requirements</a:t>
            </a:r>
            <a:endParaRPr lang="en-US" sz="2000">
              <a:latin typeface="Times New Roman"/>
              <a:ea typeface="Calibri"/>
              <a:cs typeface="Calibri"/>
            </a:endParaRPr>
          </a:p>
          <a:p>
            <a:pPr marL="342900" indent="-342900" algn="just">
              <a:buFont typeface="Arial"/>
              <a:buChar char="•"/>
            </a:pPr>
            <a:r>
              <a:rPr lang="en-US" sz="2000" dirty="0">
                <a:latin typeface="Times New Roman"/>
                <a:cs typeface="Times New Roman"/>
              </a:rPr>
              <a:t>Non-Functional Requirements</a:t>
            </a:r>
          </a:p>
          <a:p>
            <a:pPr algn="just"/>
            <a:endParaRPr lang="en-US" dirty="0">
              <a:latin typeface="Times New Roman"/>
              <a:ea typeface="Calibri"/>
              <a:cs typeface="Calibri"/>
            </a:endParaRPr>
          </a:p>
        </p:txBody>
      </p:sp>
    </p:spTree>
    <p:extLst>
      <p:ext uri="{BB962C8B-B14F-4D97-AF65-F5344CB8AC3E}">
        <p14:creationId xmlns:p14="http://schemas.microsoft.com/office/powerpoint/2010/main" val="57123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803259-E4B8-90EF-145F-E323A435262F}"/>
              </a:ext>
            </a:extLst>
          </p:cNvPr>
          <p:cNvSpPr txBox="1"/>
          <p:nvPr/>
        </p:nvSpPr>
        <p:spPr>
          <a:xfrm>
            <a:off x="838200" y="184805"/>
            <a:ext cx="10515600" cy="16132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400" b="1" kern="1200" dirty="0">
                <a:latin typeface="Times New Roman"/>
                <a:ea typeface="+mj-ea"/>
                <a:cs typeface="Times New Roman"/>
              </a:rPr>
              <a:t>Environmental Characteristics:</a:t>
            </a:r>
            <a:endParaRPr lang="en-US" sz="2400" kern="1200">
              <a:latin typeface="Times New Roman"/>
              <a:ea typeface="Calibri Light"/>
              <a:cs typeface="Times New Roman"/>
            </a:endParaRPr>
          </a:p>
          <a:p>
            <a:pPr algn="ctr">
              <a:lnSpc>
                <a:spcPct val="90000"/>
              </a:lnSpc>
              <a:spcBef>
                <a:spcPct val="0"/>
              </a:spcBef>
              <a:spcAft>
                <a:spcPts val="600"/>
              </a:spcAft>
            </a:pPr>
            <a:r>
              <a:rPr lang="en-US" sz="2400" b="1" kern="1200" dirty="0">
                <a:latin typeface="Times New Roman"/>
                <a:ea typeface="+mj-ea"/>
                <a:cs typeface="Times New Roman"/>
              </a:rPr>
              <a:t>Server Side</a:t>
            </a:r>
            <a:endParaRPr lang="en-US" sz="2400" kern="1200" dirty="0">
              <a:latin typeface="Times New Roman"/>
              <a:ea typeface="+mj-ea"/>
              <a:cs typeface="Times New Roman"/>
            </a:endParaRPr>
          </a:p>
        </p:txBody>
      </p:sp>
      <p:graphicFrame>
        <p:nvGraphicFramePr>
          <p:cNvPr id="4" name="Table 3">
            <a:extLst>
              <a:ext uri="{FF2B5EF4-FFF2-40B4-BE49-F238E27FC236}">
                <a16:creationId xmlns:a16="http://schemas.microsoft.com/office/drawing/2014/main" id="{536B32B2-EA76-7649-8F7F-BB0C2C56BD5A}"/>
              </a:ext>
            </a:extLst>
          </p:cNvPr>
          <p:cNvGraphicFramePr>
            <a:graphicFrameLocks noGrp="1"/>
          </p:cNvGraphicFramePr>
          <p:nvPr>
            <p:extLst>
              <p:ext uri="{D42A27DB-BD31-4B8C-83A1-F6EECF244321}">
                <p14:modId xmlns:p14="http://schemas.microsoft.com/office/powerpoint/2010/main" val="2722278475"/>
              </p:ext>
            </p:extLst>
          </p:nvPr>
        </p:nvGraphicFramePr>
        <p:xfrm>
          <a:off x="1545464" y="1674253"/>
          <a:ext cx="9374320" cy="4682578"/>
        </p:xfrm>
        <a:graphic>
          <a:graphicData uri="http://schemas.openxmlformats.org/drawingml/2006/table">
            <a:tbl>
              <a:tblPr firstRow="1" bandRow="1">
                <a:tableStyleId>{5C22544A-7EE6-4342-B048-85BDC9FD1C3A}</a:tableStyleId>
              </a:tblPr>
              <a:tblGrid>
                <a:gridCol w="3252159">
                  <a:extLst>
                    <a:ext uri="{9D8B030D-6E8A-4147-A177-3AD203B41FA5}">
                      <a16:colId xmlns:a16="http://schemas.microsoft.com/office/drawing/2014/main" val="1145607119"/>
                    </a:ext>
                  </a:extLst>
                </a:gridCol>
                <a:gridCol w="1387937">
                  <a:extLst>
                    <a:ext uri="{9D8B030D-6E8A-4147-A177-3AD203B41FA5}">
                      <a16:colId xmlns:a16="http://schemas.microsoft.com/office/drawing/2014/main" val="2731402956"/>
                    </a:ext>
                  </a:extLst>
                </a:gridCol>
                <a:gridCol w="784683">
                  <a:extLst>
                    <a:ext uri="{9D8B030D-6E8A-4147-A177-3AD203B41FA5}">
                      <a16:colId xmlns:a16="http://schemas.microsoft.com/office/drawing/2014/main" val="1466249171"/>
                    </a:ext>
                  </a:extLst>
                </a:gridCol>
                <a:gridCol w="3949541">
                  <a:extLst>
                    <a:ext uri="{9D8B030D-6E8A-4147-A177-3AD203B41FA5}">
                      <a16:colId xmlns:a16="http://schemas.microsoft.com/office/drawing/2014/main" val="3091344523"/>
                    </a:ext>
                  </a:extLst>
                </a:gridCol>
              </a:tblGrid>
              <a:tr h="620894">
                <a:tc gridSpan="4">
                  <a:txBody>
                    <a:bodyPr/>
                    <a:lstStyle/>
                    <a:p>
                      <a:pPr algn="just">
                        <a:lnSpc>
                          <a:spcPct val="150000"/>
                        </a:lnSpc>
                        <a:spcAft>
                          <a:spcPts val="0"/>
                        </a:spcAft>
                      </a:pPr>
                      <a:r>
                        <a:rPr lang="en-US" sz="2100" dirty="0">
                          <a:effectLst/>
                        </a:rPr>
                        <a:t>Hardware Requirements</a:t>
                      </a:r>
                      <a:endParaRPr lang="en-US" sz="3200" dirty="0">
                        <a:effectLst/>
                      </a:endParaRPr>
                    </a:p>
                  </a:txBody>
                  <a:tcPr marL="122804" marR="122804" marT="81870" marB="8187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53834166"/>
                  </a:ext>
                </a:extLst>
              </a:tr>
              <a:tr h="620894">
                <a:tc>
                  <a:txBody>
                    <a:bodyPr/>
                    <a:lstStyle/>
                    <a:p>
                      <a:pPr algn="just">
                        <a:lnSpc>
                          <a:spcPct val="150000"/>
                        </a:lnSpc>
                        <a:spcAft>
                          <a:spcPts val="0"/>
                        </a:spcAft>
                      </a:pPr>
                      <a:r>
                        <a:rPr lang="en-US" sz="2100" dirty="0">
                          <a:effectLst/>
                        </a:rPr>
                        <a:t>Processor</a:t>
                      </a:r>
                      <a:endParaRPr lang="en-US" sz="3200" dirty="0">
                        <a:effectLst/>
                      </a:endParaRPr>
                    </a:p>
                  </a:txBody>
                  <a:tcPr marL="122804" marR="122804" marT="81870" marB="81870"/>
                </a:tc>
                <a:tc gridSpan="2">
                  <a:txBody>
                    <a:bodyPr/>
                    <a:lstStyle/>
                    <a:p>
                      <a:pPr algn="just">
                        <a:lnSpc>
                          <a:spcPct val="150000"/>
                        </a:lnSpc>
                        <a:spcAft>
                          <a:spcPts val="0"/>
                        </a:spcAft>
                      </a:pPr>
                      <a:r>
                        <a:rPr lang="en-US" sz="2100" dirty="0">
                          <a:effectLst/>
                        </a:rPr>
                        <a:t>2.4GHz</a:t>
                      </a:r>
                      <a:endParaRPr lang="en-US" sz="3200" dirty="0">
                        <a:effectLst/>
                      </a:endParaRPr>
                    </a:p>
                  </a:txBody>
                  <a:tcPr marL="122804" marR="122804" marT="81870" marB="81870"/>
                </a:tc>
                <a:tc hMerge="1">
                  <a:txBody>
                    <a:bodyPr/>
                    <a:lstStyle/>
                    <a:p>
                      <a:endParaRPr lang="en-US"/>
                    </a:p>
                  </a:txBody>
                  <a:tcPr/>
                </a:tc>
                <a:tc>
                  <a:txBody>
                    <a:bodyPr/>
                    <a:lstStyle/>
                    <a:p>
                      <a:pPr algn="just">
                        <a:lnSpc>
                          <a:spcPct val="150000"/>
                        </a:lnSpc>
                        <a:spcAft>
                          <a:spcPts val="0"/>
                        </a:spcAft>
                      </a:pPr>
                      <a:r>
                        <a:rPr lang="en-US" sz="2100" dirty="0">
                          <a:effectLst/>
                        </a:rPr>
                        <a:t>40GB Free Space</a:t>
                      </a:r>
                      <a:endParaRPr lang="en-US" sz="3200" dirty="0">
                        <a:effectLst/>
                      </a:endParaRPr>
                    </a:p>
                  </a:txBody>
                  <a:tcPr marL="122804" marR="122804" marT="81870" marB="81870"/>
                </a:tc>
                <a:extLst>
                  <a:ext uri="{0D108BD9-81ED-4DB2-BD59-A6C34878D82A}">
                    <a16:rowId xmlns:a16="http://schemas.microsoft.com/office/drawing/2014/main" val="690266638"/>
                  </a:ext>
                </a:extLst>
              </a:tr>
              <a:tr h="866666">
                <a:tc>
                  <a:txBody>
                    <a:bodyPr/>
                    <a:lstStyle/>
                    <a:p>
                      <a:pPr algn="just">
                        <a:lnSpc>
                          <a:spcPct val="150000"/>
                        </a:lnSpc>
                        <a:spcAft>
                          <a:spcPts val="0"/>
                        </a:spcAft>
                      </a:pPr>
                      <a:r>
                        <a:rPr lang="en-US" sz="2100" dirty="0">
                          <a:effectLst/>
                        </a:rPr>
                        <a:t>Ram</a:t>
                      </a:r>
                      <a:endParaRPr lang="en-US" sz="3200" dirty="0">
                        <a:effectLst/>
                      </a:endParaRPr>
                    </a:p>
                  </a:txBody>
                  <a:tcPr marL="122804" marR="122804" marT="81870" marB="81870"/>
                </a:tc>
                <a:tc gridSpan="2">
                  <a:txBody>
                    <a:bodyPr/>
                    <a:lstStyle/>
                    <a:p>
                      <a:pPr algn="just">
                        <a:lnSpc>
                          <a:spcPct val="150000"/>
                        </a:lnSpc>
                        <a:spcAft>
                          <a:spcPts val="0"/>
                        </a:spcAft>
                      </a:pPr>
                      <a:r>
                        <a:rPr lang="en-US" sz="2100" dirty="0">
                          <a:effectLst/>
                        </a:rPr>
                        <a:t>4 GB</a:t>
                      </a:r>
                      <a:endParaRPr lang="en-US" sz="3200" dirty="0">
                        <a:effectLst/>
                      </a:endParaRPr>
                    </a:p>
                  </a:txBody>
                  <a:tcPr marL="122804" marR="122804" marT="81870" marB="81870"/>
                </a:tc>
                <a:tc hMerge="1">
                  <a:txBody>
                    <a:bodyPr/>
                    <a:lstStyle/>
                    <a:p>
                      <a:endParaRPr lang="en-US"/>
                    </a:p>
                  </a:txBody>
                  <a:tcPr/>
                </a:tc>
                <a:tc>
                  <a:txBody>
                    <a:bodyPr/>
                    <a:lstStyle/>
                    <a:p>
                      <a:pPr algn="just">
                        <a:lnSpc>
                          <a:spcPct val="150000"/>
                        </a:lnSpc>
                        <a:spcAft>
                          <a:spcPts val="0"/>
                        </a:spcAft>
                      </a:pPr>
                      <a:endParaRPr lang="en-US" sz="3200" dirty="0">
                        <a:effectLst/>
                      </a:endParaRPr>
                    </a:p>
                  </a:txBody>
                  <a:tcPr marL="122804" marR="122804" marT="81870" marB="81870"/>
                </a:tc>
                <a:extLst>
                  <a:ext uri="{0D108BD9-81ED-4DB2-BD59-A6C34878D82A}">
                    <a16:rowId xmlns:a16="http://schemas.microsoft.com/office/drawing/2014/main" val="123558540"/>
                  </a:ext>
                </a:extLst>
              </a:tr>
              <a:tr h="620894">
                <a:tc gridSpan="4">
                  <a:txBody>
                    <a:bodyPr/>
                    <a:lstStyle/>
                    <a:p>
                      <a:pPr algn="just">
                        <a:lnSpc>
                          <a:spcPct val="150000"/>
                        </a:lnSpc>
                        <a:spcAft>
                          <a:spcPts val="0"/>
                        </a:spcAft>
                      </a:pPr>
                      <a:r>
                        <a:rPr lang="en-US" sz="2100" dirty="0">
                          <a:effectLst/>
                        </a:rPr>
                        <a:t>Software Requirements</a:t>
                      </a:r>
                      <a:endParaRPr lang="en-US" sz="2100" dirty="0">
                        <a:solidFill>
                          <a:srgbClr val="00B050"/>
                        </a:solidFill>
                        <a:effectLst/>
                      </a:endParaRPr>
                    </a:p>
                  </a:txBody>
                  <a:tcPr marL="122804" marR="122804" marT="81870" marB="8187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7194487"/>
                  </a:ext>
                </a:extLst>
              </a:tr>
              <a:tr h="1332336">
                <a:tc gridSpan="2">
                  <a:txBody>
                    <a:bodyPr/>
                    <a:lstStyle/>
                    <a:p>
                      <a:pPr algn="just">
                        <a:lnSpc>
                          <a:spcPct val="150000"/>
                        </a:lnSpc>
                        <a:spcAft>
                          <a:spcPts val="0"/>
                        </a:spcAft>
                      </a:pPr>
                      <a:r>
                        <a:rPr lang="en-US" sz="2100" dirty="0">
                          <a:effectLst/>
                        </a:rPr>
                        <a:t>Operating System</a:t>
                      </a:r>
                      <a:endParaRPr lang="en-US" sz="3200" dirty="0">
                        <a:effectLst/>
                      </a:endParaRPr>
                    </a:p>
                  </a:txBody>
                  <a:tcPr marL="122804" marR="122804" marT="81870" marB="81870"/>
                </a:tc>
                <a:tc hMerge="1">
                  <a:txBody>
                    <a:bodyPr/>
                    <a:lstStyle/>
                    <a:p>
                      <a:endParaRPr lang="en-US"/>
                    </a:p>
                  </a:txBody>
                  <a:tcPr/>
                </a:tc>
                <a:tc gridSpan="2">
                  <a:txBody>
                    <a:bodyPr/>
                    <a:lstStyle/>
                    <a:p>
                      <a:pPr algn="just">
                        <a:lnSpc>
                          <a:spcPct val="150000"/>
                        </a:lnSpc>
                        <a:spcAft>
                          <a:spcPts val="0"/>
                        </a:spcAft>
                      </a:pPr>
                      <a:r>
                        <a:rPr lang="en-US" sz="2100" dirty="0">
                          <a:effectLst/>
                        </a:rPr>
                        <a:t>Windows server 2003</a:t>
                      </a:r>
                      <a:endParaRPr lang="en-US" sz="3200" dirty="0">
                        <a:effectLst/>
                      </a:endParaRPr>
                    </a:p>
                    <a:p>
                      <a:pPr algn="just">
                        <a:lnSpc>
                          <a:spcPct val="150000"/>
                        </a:lnSpc>
                        <a:spcAft>
                          <a:spcPts val="0"/>
                        </a:spcAft>
                      </a:pPr>
                      <a:endParaRPr lang="en-US" sz="3200" dirty="0">
                        <a:effectLst/>
                      </a:endParaRPr>
                    </a:p>
                  </a:txBody>
                  <a:tcPr marL="122804" marR="122804" marT="81870" marB="81870"/>
                </a:tc>
                <a:tc hMerge="1">
                  <a:txBody>
                    <a:bodyPr/>
                    <a:lstStyle/>
                    <a:p>
                      <a:endParaRPr lang="en-US"/>
                    </a:p>
                  </a:txBody>
                  <a:tcPr/>
                </a:tc>
                <a:extLst>
                  <a:ext uri="{0D108BD9-81ED-4DB2-BD59-A6C34878D82A}">
                    <a16:rowId xmlns:a16="http://schemas.microsoft.com/office/drawing/2014/main" val="1245991976"/>
                  </a:ext>
                </a:extLst>
              </a:tr>
              <a:tr h="620894">
                <a:tc gridSpan="2">
                  <a:txBody>
                    <a:bodyPr/>
                    <a:lstStyle/>
                    <a:p>
                      <a:pPr algn="just">
                        <a:lnSpc>
                          <a:spcPct val="150000"/>
                        </a:lnSpc>
                        <a:spcAft>
                          <a:spcPts val="0"/>
                        </a:spcAft>
                      </a:pPr>
                      <a:r>
                        <a:rPr lang="en-US" sz="2100" dirty="0">
                          <a:effectLst/>
                        </a:rPr>
                        <a:t>Back-End Tools</a:t>
                      </a:r>
                      <a:endParaRPr lang="en-US" sz="3200" dirty="0">
                        <a:effectLst/>
                      </a:endParaRPr>
                    </a:p>
                  </a:txBody>
                  <a:tcPr marL="122804" marR="122804" marT="81870" marB="81870"/>
                </a:tc>
                <a:tc hMerge="1">
                  <a:txBody>
                    <a:bodyPr/>
                    <a:lstStyle/>
                    <a:p>
                      <a:endParaRPr lang="en-US"/>
                    </a:p>
                  </a:txBody>
                  <a:tcPr/>
                </a:tc>
                <a:tc gridSpan="2">
                  <a:txBody>
                    <a:bodyPr/>
                    <a:lstStyle/>
                    <a:p>
                      <a:pPr algn="just">
                        <a:lnSpc>
                          <a:spcPct val="150000"/>
                        </a:lnSpc>
                        <a:spcAft>
                          <a:spcPts val="0"/>
                        </a:spcAft>
                      </a:pPr>
                      <a:r>
                        <a:rPr lang="en-US" sz="2100" dirty="0">
                          <a:effectLst/>
                        </a:rPr>
                        <a:t>MYSQL Server 5.1</a:t>
                      </a:r>
                      <a:endParaRPr lang="en-US" sz="3200" dirty="0">
                        <a:effectLst/>
                      </a:endParaRPr>
                    </a:p>
                  </a:txBody>
                  <a:tcPr marL="122804" marR="122804" marT="81870" marB="81870"/>
                </a:tc>
                <a:tc hMerge="1">
                  <a:txBody>
                    <a:bodyPr/>
                    <a:lstStyle/>
                    <a:p>
                      <a:endParaRPr lang="en-US"/>
                    </a:p>
                  </a:txBody>
                  <a:tcPr/>
                </a:tc>
                <a:extLst>
                  <a:ext uri="{0D108BD9-81ED-4DB2-BD59-A6C34878D82A}">
                    <a16:rowId xmlns:a16="http://schemas.microsoft.com/office/drawing/2014/main" val="1303429770"/>
                  </a:ext>
                </a:extLst>
              </a:tr>
            </a:tbl>
          </a:graphicData>
        </a:graphic>
      </p:graphicFrame>
    </p:spTree>
    <p:extLst>
      <p:ext uri="{BB962C8B-B14F-4D97-AF65-F5344CB8AC3E}">
        <p14:creationId xmlns:p14="http://schemas.microsoft.com/office/powerpoint/2010/main" val="572505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1437</Words>
  <Application>Microsoft Office PowerPoint</Application>
  <PresentationFormat>Widescreen</PresentationFormat>
  <Paragraphs>135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Arial,Sans-Serif</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sankalp manchekar</dc:creator>
  <cp:lastModifiedBy>sankalp manchekar</cp:lastModifiedBy>
  <cp:revision>918</cp:revision>
  <dcterms:created xsi:type="dcterms:W3CDTF">2023-05-15T17:13:42Z</dcterms:created>
  <dcterms:modified xsi:type="dcterms:W3CDTF">2024-06-02T07:23:02Z</dcterms:modified>
</cp:coreProperties>
</file>